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2" r:id="rId5"/>
    <p:sldId id="324" r:id="rId6"/>
    <p:sldId id="281" r:id="rId7"/>
    <p:sldId id="331" r:id="rId8"/>
    <p:sldId id="302" r:id="rId9"/>
    <p:sldId id="309" r:id="rId10"/>
    <p:sldId id="310" r:id="rId11"/>
    <p:sldId id="325" r:id="rId12"/>
    <p:sldId id="326" r:id="rId13"/>
    <p:sldId id="327" r:id="rId14"/>
    <p:sldId id="328" r:id="rId15"/>
    <p:sldId id="329" r:id="rId16"/>
    <p:sldId id="330" r:id="rId17"/>
    <p:sldId id="318" r:id="rId18"/>
    <p:sldId id="319" r:id="rId19"/>
    <p:sldId id="320" r:id="rId20"/>
    <p:sldId id="321" r:id="rId21"/>
    <p:sldId id="322" r:id="rId22"/>
    <p:sldId id="323" r:id="rId23"/>
    <p:sldId id="27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FBA"/>
    <a:srgbClr val="FF00FF"/>
    <a:srgbClr val="0099FF"/>
    <a:srgbClr val="00FFFF"/>
    <a:srgbClr val="CC0099"/>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3" descr="C:\Users\user\Desktop\Bitmap in Cover 7,8,9.cdr.jpg"/>
          <p:cNvPicPr>
            <a:picLocks noChangeAspect="1" noChangeArrowheads="1"/>
          </p:cNvPicPr>
          <p:nvPr/>
        </p:nvPicPr>
        <p:blipFill>
          <a:blip r:embed="rId2" cstate="print"/>
          <a:srcRect l="1119" t="3251" r="1515" b="6796"/>
          <a:stretch>
            <a:fillRect/>
          </a:stretch>
        </p:blipFill>
        <p:spPr bwMode="auto">
          <a:xfrm>
            <a:off x="1219200" y="0"/>
            <a:ext cx="6629400" cy="6324600"/>
          </a:xfrm>
          <a:prstGeom prst="rect">
            <a:avLst/>
          </a:prstGeom>
          <a:noFill/>
        </p:spPr>
      </p:pic>
      <p:sp>
        <p:nvSpPr>
          <p:cNvPr id="6" name="Rectangle 5"/>
          <p:cNvSpPr/>
          <p:nvPr/>
        </p:nvSpPr>
        <p:spPr>
          <a:xfrm>
            <a:off x="0" y="4648200"/>
            <a:ext cx="9144000" cy="2209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0" y="6248400"/>
            <a:ext cx="82296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- 9</a:t>
            </a:r>
          </a:p>
        </p:txBody>
      </p:sp>
      <p:sp>
        <p:nvSpPr>
          <p:cNvPr id="8" name="Title 1"/>
          <p:cNvSpPr txBox="1">
            <a:spLocks/>
          </p:cNvSpPr>
          <p:nvPr/>
        </p:nvSpPr>
        <p:spPr>
          <a:xfrm>
            <a:off x="0" y="4800600"/>
            <a:ext cx="82296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3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WORSHIPPING COMMUNITY</a:t>
            </a:r>
            <a:endParaRPr kumimoji="0" lang="en-US" sz="33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9</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3923943"/>
            <a:ext cx="8610600" cy="2400657"/>
          </a:xfrm>
          <a:prstGeom prst="rect">
            <a:avLst/>
          </a:prstGeom>
          <a:noFill/>
        </p:spPr>
        <p:txBody>
          <a:bodyPr wrap="square" rtlCol="0">
            <a:spAutoFit/>
          </a:bodyPr>
          <a:lstStyle/>
          <a:p>
            <a:pPr algn="just"/>
            <a:r>
              <a:rPr lang="en-US" sz="3000" dirty="0">
                <a:latin typeface="Arial Narrow" pitchFamily="34" charset="0"/>
                <a:cs typeface="Times New Roman" pitchFamily="18" charset="0"/>
              </a:rPr>
              <a:t>	The word was the light of mankind. That light shines in darkness; darkness could not overcome it (Jn. 1:4-5). First of all, God, with His Word, dispelled darkness. The first thing He created was light. “Let there be </a:t>
            </a:r>
            <a:r>
              <a:rPr lang="en-US" sz="3000" dirty="0" err="1">
                <a:latin typeface="Arial Narrow" pitchFamily="34" charset="0"/>
                <a:cs typeface="Times New Roman" pitchFamily="18" charset="0"/>
              </a:rPr>
              <a:t>light",He</a:t>
            </a:r>
            <a:r>
              <a:rPr lang="en-US" sz="3000" dirty="0">
                <a:latin typeface="Arial Narrow" pitchFamily="34" charset="0"/>
                <a:cs typeface="Times New Roman" pitchFamily="18" charset="0"/>
              </a:rPr>
              <a:t> said, and darkness was replaced by light in the world. (Gen. 1:3)</a:t>
            </a:r>
            <a:endParaRPr lang="en-US" sz="3000" dirty="0">
              <a:solidFill>
                <a:srgbClr val="FF0000"/>
              </a:solidFill>
              <a:latin typeface="Arial Narrow" pitchFamily="34" charset="0"/>
              <a:cs typeface="Times New Roman" pitchFamily="18" charset="0"/>
            </a:endParaRPr>
          </a:p>
        </p:txBody>
      </p:sp>
      <p:sp>
        <p:nvSpPr>
          <p:cNvPr id="5" name="TextBox 4"/>
          <p:cNvSpPr txBox="1"/>
          <p:nvPr/>
        </p:nvSpPr>
        <p:spPr>
          <a:xfrm>
            <a:off x="1828800" y="304800"/>
            <a:ext cx="7315200" cy="1169551"/>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THE WORD OF GOD DISPELS DARKNESS</a:t>
            </a:r>
          </a:p>
        </p:txBody>
      </p:sp>
      <p:pic>
        <p:nvPicPr>
          <p:cNvPr id="7170" name="Picture 2" descr="C:\Users\user\Desktop\Bitmap in Lesson8.cdr.jpg"/>
          <p:cNvPicPr>
            <a:picLocks noChangeAspect="1" noChangeArrowheads="1"/>
          </p:cNvPicPr>
          <p:nvPr/>
        </p:nvPicPr>
        <p:blipFill>
          <a:blip r:embed="rId2" cstate="print"/>
          <a:srcRect/>
          <a:stretch>
            <a:fillRect/>
          </a:stretch>
        </p:blipFill>
        <p:spPr bwMode="auto">
          <a:xfrm>
            <a:off x="0" y="0"/>
            <a:ext cx="1722899" cy="1600200"/>
          </a:xfrm>
          <a:prstGeom prst="rect">
            <a:avLst/>
          </a:prstGeom>
          <a:noFill/>
        </p:spPr>
      </p:pic>
      <p:pic>
        <p:nvPicPr>
          <p:cNvPr id="10" name="Picture 3" descr="C:\Users\user\Desktop\bible-Sunlight.jpg"/>
          <p:cNvPicPr>
            <a:picLocks noChangeAspect="1" noChangeArrowheads="1"/>
          </p:cNvPicPr>
          <p:nvPr/>
        </p:nvPicPr>
        <p:blipFill>
          <a:blip r:embed="rId3" cstate="print"/>
          <a:srcRect t="62264"/>
          <a:stretch>
            <a:fillRect/>
          </a:stretch>
        </p:blipFill>
        <p:spPr bwMode="auto">
          <a:xfrm>
            <a:off x="914400" y="1676400"/>
            <a:ext cx="7315200" cy="2209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2590800"/>
          </a:xfrm>
          <a:prstGeom prst="rect">
            <a:avLst/>
          </a:prstGeom>
          <a:noFill/>
        </p:spPr>
      </p:pic>
      <p:sp>
        <p:nvSpPr>
          <p:cNvPr id="7" name="TextBox 6"/>
          <p:cNvSpPr txBox="1"/>
          <p:nvPr/>
        </p:nvSpPr>
        <p:spPr>
          <a:xfrm>
            <a:off x="152400" y="2590800"/>
            <a:ext cx="8686800" cy="4093428"/>
          </a:xfrm>
          <a:prstGeom prst="rect">
            <a:avLst/>
          </a:prstGeom>
          <a:noFill/>
        </p:spPr>
        <p:txBody>
          <a:bodyPr wrap="square" rtlCol="0">
            <a:spAutoFit/>
          </a:bodyPr>
          <a:lstStyle/>
          <a:p>
            <a:pPr algn="just"/>
            <a:r>
              <a:rPr lang="en-US" sz="2600" dirty="0">
                <a:latin typeface="Arial Narrow" pitchFamily="34" charset="0"/>
                <a:cs typeface="Times New Roman" pitchFamily="18" charset="0"/>
              </a:rPr>
              <a:t>	God's word is a lamp to our feet and a light to our path (Ps. 19:105). </a:t>
            </a:r>
            <a:r>
              <a:rPr lang="en-US" sz="2600" dirty="0">
                <a:solidFill>
                  <a:srgbClr val="FF0000"/>
                </a:solidFill>
                <a:latin typeface="Arial Narrow" pitchFamily="34" charset="0"/>
                <a:cs typeface="Times New Roman" pitchFamily="18" charset="0"/>
              </a:rPr>
              <a:t>“I am the way, the truth and the life” </a:t>
            </a:r>
            <a:r>
              <a:rPr lang="en-US" sz="2600" dirty="0">
                <a:latin typeface="Arial Narrow" pitchFamily="34" charset="0"/>
                <a:cs typeface="Times New Roman" pitchFamily="18" charset="0"/>
              </a:rPr>
              <a:t>(</a:t>
            </a:r>
            <a:r>
              <a:rPr lang="en-US" sz="2600" dirty="0" err="1">
                <a:latin typeface="Arial Narrow" pitchFamily="34" charset="0"/>
                <a:cs typeface="Times New Roman" pitchFamily="18" charset="0"/>
              </a:rPr>
              <a:t>Jn</a:t>
            </a:r>
            <a:r>
              <a:rPr lang="en-US" sz="2600" dirty="0">
                <a:latin typeface="Arial Narrow" pitchFamily="34" charset="0"/>
                <a:cs typeface="Times New Roman" pitchFamily="18" charset="0"/>
              </a:rPr>
              <a:t> 14:6). The Word of God helps us walk through the path of Jesus. When we go through the wrong path, He guides us through the correct path. </a:t>
            </a:r>
            <a:r>
              <a:rPr lang="en-US" sz="2600" dirty="0">
                <a:solidFill>
                  <a:srgbClr val="FF0000"/>
                </a:solidFill>
                <a:latin typeface="Arial Narrow" pitchFamily="34" charset="0"/>
                <a:cs typeface="Times New Roman" pitchFamily="18" charset="0"/>
              </a:rPr>
              <a:t>“The night is far gone, the day is near. Let us, then, lay aside the works of darkness and put on the </a:t>
            </a:r>
            <a:r>
              <a:rPr lang="en-US" sz="2600" dirty="0" err="1">
                <a:solidFill>
                  <a:srgbClr val="FF0000"/>
                </a:solidFill>
                <a:latin typeface="Arial Narrow" pitchFamily="34" charset="0"/>
                <a:cs typeface="Times New Roman" pitchFamily="18" charset="0"/>
              </a:rPr>
              <a:t>armour</a:t>
            </a:r>
            <a:r>
              <a:rPr lang="en-US" sz="2600" dirty="0">
                <a:solidFill>
                  <a:srgbClr val="FF0000"/>
                </a:solidFill>
                <a:latin typeface="Arial Narrow" pitchFamily="34" charset="0"/>
                <a:cs typeface="Times New Roman" pitchFamily="18" charset="0"/>
              </a:rPr>
              <a:t> of light. Let us live </a:t>
            </a:r>
            <a:r>
              <a:rPr lang="en-US" sz="2600" dirty="0" err="1">
                <a:solidFill>
                  <a:srgbClr val="FF0000"/>
                </a:solidFill>
                <a:latin typeface="Arial Narrow" pitchFamily="34" charset="0"/>
                <a:cs typeface="Times New Roman" pitchFamily="18" charset="0"/>
              </a:rPr>
              <a:t>honourable</a:t>
            </a:r>
            <a:r>
              <a:rPr lang="en-US" sz="2600" dirty="0">
                <a:solidFill>
                  <a:srgbClr val="FF0000"/>
                </a:solidFill>
                <a:latin typeface="Arial Narrow" pitchFamily="34" charset="0"/>
                <a:cs typeface="Times New Roman" pitchFamily="18" charset="0"/>
              </a:rPr>
              <a:t> as in the day, not in </a:t>
            </a:r>
            <a:r>
              <a:rPr lang="en-US" sz="2600" dirty="0" err="1">
                <a:solidFill>
                  <a:srgbClr val="FF0000"/>
                </a:solidFill>
                <a:latin typeface="Arial Narrow" pitchFamily="34" charset="0"/>
                <a:cs typeface="Times New Roman" pitchFamily="18" charset="0"/>
              </a:rPr>
              <a:t>revelling</a:t>
            </a:r>
            <a:r>
              <a:rPr lang="en-US" sz="2600" dirty="0">
                <a:solidFill>
                  <a:srgbClr val="FF0000"/>
                </a:solidFill>
                <a:latin typeface="Arial Narrow" pitchFamily="34" charset="0"/>
                <a:cs typeface="Times New Roman" pitchFamily="18" charset="0"/>
              </a:rPr>
              <a:t> and drunkenness, not in debauchery and licentiousness, not in quarrelling and jealousy. Instead, put on the Lord Jesus Christ” </a:t>
            </a:r>
            <a:r>
              <a:rPr lang="en-US" sz="2600" dirty="0">
                <a:latin typeface="Arial Narrow" pitchFamily="34" charset="0"/>
                <a:cs typeface="Times New Roman" pitchFamily="18" charset="0"/>
              </a:rPr>
              <a:t>(Rom.13:12-13). This word of God,   converted St. Augustine who had a thirty year long wayward life.</a:t>
            </a:r>
          </a:p>
        </p:txBody>
      </p:sp>
      <p:pic>
        <p:nvPicPr>
          <p:cNvPr id="8194" name="Picture 2" descr="C:\Users\user\Desktop\Bitmap in Lesson8.cdr.jpg"/>
          <p:cNvPicPr>
            <a:picLocks noChangeAspect="1" noChangeArrowheads="1"/>
          </p:cNvPicPr>
          <p:nvPr/>
        </p:nvPicPr>
        <p:blipFill>
          <a:blip r:embed="rId3" cstate="print"/>
          <a:srcRect/>
          <a:stretch>
            <a:fillRect/>
          </a:stretch>
        </p:blipFill>
        <p:spPr bwMode="auto">
          <a:xfrm>
            <a:off x="3581400" y="0"/>
            <a:ext cx="1949979" cy="2514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3505200"/>
          </a:xfrm>
          <a:prstGeom prst="rect">
            <a:avLst/>
          </a:prstGeom>
          <a:noFill/>
        </p:spPr>
      </p:pic>
      <p:sp>
        <p:nvSpPr>
          <p:cNvPr id="7" name="TextBox 6"/>
          <p:cNvSpPr txBox="1"/>
          <p:nvPr/>
        </p:nvSpPr>
        <p:spPr>
          <a:xfrm>
            <a:off x="152400" y="3412391"/>
            <a:ext cx="8686800" cy="3293209"/>
          </a:xfrm>
          <a:prstGeom prst="rect">
            <a:avLst/>
          </a:prstGeom>
          <a:noFill/>
        </p:spPr>
        <p:txBody>
          <a:bodyPr wrap="square" rtlCol="0">
            <a:spAutoFit/>
          </a:bodyPr>
          <a:lstStyle/>
          <a:p>
            <a:pPr algn="just"/>
            <a:r>
              <a:rPr lang="en-US" sz="2600" dirty="0">
                <a:latin typeface="Arial Narrow" pitchFamily="34" charset="0"/>
                <a:cs typeface="Times New Roman" pitchFamily="18" charset="0"/>
              </a:rPr>
              <a:t>	It was the Word of God that helped St. Francis Xavier, a teacher in the University of Paris, to renounce the momentary pleasures of the world and become a priest and then a saint. </a:t>
            </a:r>
            <a:r>
              <a:rPr lang="en-US" sz="2600" dirty="0">
                <a:solidFill>
                  <a:srgbClr val="00B0F0"/>
                </a:solidFill>
                <a:latin typeface="Arial Narrow" pitchFamily="34" charset="0"/>
                <a:cs typeface="Times New Roman" pitchFamily="18" charset="0"/>
              </a:rPr>
              <a:t>“…what will it profit them if they gain the whole world but forfeit their life” </a:t>
            </a:r>
            <a:r>
              <a:rPr lang="en-US" sz="2600" dirty="0">
                <a:latin typeface="Arial Narrow" pitchFamily="34" charset="0"/>
                <a:cs typeface="Times New Roman" pitchFamily="18" charset="0"/>
              </a:rPr>
              <a:t>(Mt. 16:26)  Francis who heard this word of God saved himself besides having saved the souls of many and became a missionary. Similarly, all the saints attained holiness when they walked through the path of the Word.</a:t>
            </a:r>
          </a:p>
        </p:txBody>
      </p:sp>
      <p:pic>
        <p:nvPicPr>
          <p:cNvPr id="9218" name="Picture 2" descr="C:\Users\user\Desktop\Bitmap in Lesson8.cdr.jpg"/>
          <p:cNvPicPr>
            <a:picLocks noChangeAspect="1" noChangeArrowheads="1"/>
          </p:cNvPicPr>
          <p:nvPr/>
        </p:nvPicPr>
        <p:blipFill>
          <a:blip r:embed="rId3" cstate="print"/>
          <a:srcRect/>
          <a:stretch>
            <a:fillRect/>
          </a:stretch>
        </p:blipFill>
        <p:spPr bwMode="auto">
          <a:xfrm>
            <a:off x="3352800" y="-1"/>
            <a:ext cx="2438400" cy="3396775"/>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1752600"/>
          </a:xfrm>
          <a:prstGeom prst="rect">
            <a:avLst/>
          </a:prstGeom>
          <a:noFill/>
        </p:spPr>
      </p:pic>
      <p:sp>
        <p:nvSpPr>
          <p:cNvPr id="7" name="TextBox 6"/>
          <p:cNvSpPr txBox="1"/>
          <p:nvPr/>
        </p:nvSpPr>
        <p:spPr>
          <a:xfrm>
            <a:off x="152400" y="1752600"/>
            <a:ext cx="8839200" cy="2400657"/>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word of God gives life. With the power of the Word Lazar regained life after four days of his death (</a:t>
            </a:r>
            <a:r>
              <a:rPr lang="en-US" sz="2500" dirty="0" err="1">
                <a:latin typeface="Arial Narrow" pitchFamily="34" charset="0"/>
                <a:cs typeface="Times New Roman" pitchFamily="18" charset="0"/>
              </a:rPr>
              <a:t>Jn</a:t>
            </a:r>
            <a:r>
              <a:rPr lang="en-US" sz="2500" dirty="0">
                <a:latin typeface="Arial Narrow" pitchFamily="34" charset="0"/>
                <a:cs typeface="Times New Roman" pitchFamily="18" charset="0"/>
              </a:rPr>
              <a:t> 11:44) </a:t>
            </a:r>
            <a:r>
              <a:rPr lang="en-US" sz="2500" dirty="0" err="1">
                <a:latin typeface="Arial Narrow" pitchFamily="34" charset="0"/>
                <a:cs typeface="Times New Roman" pitchFamily="18" charset="0"/>
              </a:rPr>
              <a:t>Jairus</a:t>
            </a:r>
            <a:r>
              <a:rPr lang="en-US" sz="2500" dirty="0">
                <a:latin typeface="Arial Narrow" pitchFamily="34" charset="0"/>
                <a:cs typeface="Times New Roman" pitchFamily="18" charset="0"/>
              </a:rPr>
              <a:t>' daughter, who was dead, returned to life when the word of God entered her. She walked about as though she was awake from sleep (Mk. 5:41-42). The dead son of a widow, carried in a bier, revived to life with the power of the word of God (</a:t>
            </a:r>
            <a:r>
              <a:rPr lang="en-US" sz="2500" dirty="0" err="1">
                <a:latin typeface="Arial Narrow" pitchFamily="34" charset="0"/>
                <a:cs typeface="Times New Roman" pitchFamily="18" charset="0"/>
              </a:rPr>
              <a:t>Lk</a:t>
            </a:r>
            <a:r>
              <a:rPr lang="en-US" sz="2500" dirty="0">
                <a:latin typeface="Arial Narrow" pitchFamily="34" charset="0"/>
                <a:cs typeface="Times New Roman" pitchFamily="18" charset="0"/>
              </a:rPr>
              <a:t>. 7:14-15).</a:t>
            </a:r>
            <a:endParaRPr lang="en-US" sz="2500" dirty="0">
              <a:solidFill>
                <a:srgbClr val="FF0000"/>
              </a:solidFill>
              <a:latin typeface="Arial Narrow" pitchFamily="34" charset="0"/>
              <a:cs typeface="Times New Roman" pitchFamily="18" charset="0"/>
            </a:endParaRPr>
          </a:p>
        </p:txBody>
      </p:sp>
      <p:sp>
        <p:nvSpPr>
          <p:cNvPr id="5" name="TextBox 4"/>
          <p:cNvSpPr txBox="1"/>
          <p:nvPr/>
        </p:nvSpPr>
        <p:spPr>
          <a:xfrm>
            <a:off x="2438400" y="76200"/>
            <a:ext cx="4724400" cy="1708160"/>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THE WORD OF GOD </a:t>
            </a:r>
          </a:p>
          <a:p>
            <a:pPr algn="ctr"/>
            <a:r>
              <a:rPr lang="en-US" sz="3500" b="1" dirty="0">
                <a:solidFill>
                  <a:srgbClr val="FF00FF"/>
                </a:solidFill>
                <a:latin typeface="Cooper Std Black" pitchFamily="18" charset="0"/>
                <a:cs typeface="Times New Roman" pitchFamily="18" charset="0"/>
              </a:rPr>
              <a:t>GIVES LIFE </a:t>
            </a:r>
          </a:p>
        </p:txBody>
      </p:sp>
      <p:sp>
        <p:nvSpPr>
          <p:cNvPr id="4" name="TextBox 3"/>
          <p:cNvSpPr txBox="1"/>
          <p:nvPr/>
        </p:nvSpPr>
        <p:spPr>
          <a:xfrm>
            <a:off x="228600" y="4152543"/>
            <a:ext cx="8763000" cy="2400657"/>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00"/>
                </a:solidFill>
                <a:latin typeface="Arial Narrow" pitchFamily="34" charset="0"/>
                <a:cs typeface="Times New Roman" pitchFamily="18" charset="0"/>
              </a:rPr>
              <a:t>" Whoever has the Son has life; whoever does not have the Son of God does not have life.” </a:t>
            </a:r>
            <a:r>
              <a:rPr lang="en-US" sz="2500" dirty="0">
                <a:latin typeface="Arial Narrow" pitchFamily="34" charset="0"/>
                <a:cs typeface="Times New Roman" pitchFamily="18" charset="0"/>
              </a:rPr>
              <a:t>(1 Jn. 5:12). Even now-a-days, the word of God is  giver of life. </a:t>
            </a:r>
            <a:r>
              <a:rPr lang="en-US" sz="2500" dirty="0">
                <a:solidFill>
                  <a:srgbClr val="00B0F0"/>
                </a:solidFill>
                <a:latin typeface="Arial Narrow" pitchFamily="34" charset="0"/>
                <a:cs typeface="Times New Roman" pitchFamily="18" charset="0"/>
              </a:rPr>
              <a:t>The benumbed mind is revived with it</a:t>
            </a:r>
            <a:r>
              <a:rPr lang="en-US" sz="2500" dirty="0">
                <a:latin typeface="Arial Narrow" pitchFamily="34" charset="0"/>
                <a:cs typeface="Times New Roman" pitchFamily="18" charset="0"/>
              </a:rPr>
              <a:t> (Ezek. 36, 37; Heb. 4).It </a:t>
            </a:r>
            <a:r>
              <a:rPr lang="en-US" sz="2500" dirty="0">
                <a:solidFill>
                  <a:srgbClr val="FF0000"/>
                </a:solidFill>
                <a:latin typeface="Arial Narrow" pitchFamily="34" charset="0"/>
                <a:cs typeface="Times New Roman" pitchFamily="18" charset="0"/>
              </a:rPr>
              <a:t>provides hope for the hopeless, power to the powerless, health to the sick, destroys bondage to sin and guides, through the correct path, those who lost their way.</a:t>
            </a:r>
          </a:p>
        </p:txBody>
      </p:sp>
      <p:pic>
        <p:nvPicPr>
          <p:cNvPr id="10242" name="Picture 2" descr="C:\Users\user\Desktop\Bitmap in Lesson8.cdr.jpg"/>
          <p:cNvPicPr>
            <a:picLocks noChangeAspect="1" noChangeArrowheads="1"/>
          </p:cNvPicPr>
          <p:nvPr/>
        </p:nvPicPr>
        <p:blipFill>
          <a:blip r:embed="rId3" cstate="print"/>
          <a:srcRect/>
          <a:stretch>
            <a:fillRect/>
          </a:stretch>
        </p:blipFill>
        <p:spPr bwMode="auto">
          <a:xfrm>
            <a:off x="7162800" y="0"/>
            <a:ext cx="1981200" cy="1580025"/>
          </a:xfrm>
          <a:prstGeom prst="rect">
            <a:avLst/>
          </a:prstGeom>
          <a:noFill/>
        </p:spPr>
      </p:pic>
      <p:pic>
        <p:nvPicPr>
          <p:cNvPr id="10243" name="Picture 3" descr="C:\Users\user\Desktop\jesus-christ-raising-lazarus.jpg"/>
          <p:cNvPicPr>
            <a:picLocks noChangeAspect="1" noChangeArrowheads="1"/>
          </p:cNvPicPr>
          <p:nvPr/>
        </p:nvPicPr>
        <p:blipFill>
          <a:blip r:embed="rId4" cstate="print"/>
          <a:srcRect/>
          <a:stretch>
            <a:fillRect/>
          </a:stretch>
        </p:blipFill>
        <p:spPr bwMode="auto">
          <a:xfrm>
            <a:off x="0" y="0"/>
            <a:ext cx="2492746" cy="160081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3505200"/>
          </a:xfrm>
          <a:prstGeom prst="rect">
            <a:avLst/>
          </a:prstGeom>
          <a:noFill/>
        </p:spPr>
      </p:pic>
      <p:sp>
        <p:nvSpPr>
          <p:cNvPr id="7" name="TextBox 6"/>
          <p:cNvSpPr txBox="1"/>
          <p:nvPr/>
        </p:nvSpPr>
        <p:spPr>
          <a:xfrm>
            <a:off x="152400" y="3535501"/>
            <a:ext cx="8839200" cy="317009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St. Paul qualifies the word of God as the word of truth with the good news of salvation (Eph. 1:13). He tells the Corinthians that the Gospel provides salvation (1 Cor. 15:1-2). Jesus assures salvation for those who believe the word of God and receive baptism (Mk. 16:15-16). “God decided, through the foolishness of the proclamation of the word, to save those who believe” (1 Cor. 1:21). The word of God is divine strength for the believers</a:t>
            </a:r>
            <a:r>
              <a:rPr lang="en-US" sz="2500" dirty="0">
                <a:solidFill>
                  <a:srgbClr val="FF0000"/>
                </a:solidFill>
                <a:latin typeface="Arial Narrow" pitchFamily="34" charset="0"/>
                <a:cs typeface="Times New Roman" pitchFamily="18" charset="0"/>
              </a:rPr>
              <a:t>. “…Welcome with meekness the implanted word that has power to save your souls” </a:t>
            </a:r>
            <a:r>
              <a:rPr lang="en-US" sz="2500" dirty="0">
                <a:latin typeface="Arial Narrow" pitchFamily="34" charset="0"/>
                <a:cs typeface="Times New Roman" pitchFamily="18" charset="0"/>
              </a:rPr>
              <a:t>(Jas 1:21).</a:t>
            </a:r>
            <a:endParaRPr lang="en-US" sz="2500" dirty="0">
              <a:solidFill>
                <a:srgbClr val="FF0000"/>
              </a:solidFill>
              <a:latin typeface="Arial Narrow" pitchFamily="34" charset="0"/>
              <a:cs typeface="Times New Roman" pitchFamily="18" charset="0"/>
            </a:endParaRPr>
          </a:p>
        </p:txBody>
      </p:sp>
      <p:sp>
        <p:nvSpPr>
          <p:cNvPr id="5" name="TextBox 4"/>
          <p:cNvSpPr txBox="1"/>
          <p:nvPr/>
        </p:nvSpPr>
        <p:spPr>
          <a:xfrm>
            <a:off x="0" y="304800"/>
            <a:ext cx="9144000" cy="600164"/>
          </a:xfrm>
          <a:prstGeom prst="rect">
            <a:avLst/>
          </a:prstGeom>
          <a:noFill/>
        </p:spPr>
        <p:txBody>
          <a:bodyPr wrap="square" rtlCol="0">
            <a:spAutoFit/>
          </a:bodyPr>
          <a:lstStyle/>
          <a:p>
            <a:pPr algn="ctr"/>
            <a:r>
              <a:rPr lang="en-US" sz="3300" b="1" dirty="0">
                <a:solidFill>
                  <a:srgbClr val="FF00FF"/>
                </a:solidFill>
                <a:latin typeface="Cooper Std Black" pitchFamily="18" charset="0"/>
                <a:cs typeface="Times New Roman" pitchFamily="18" charset="0"/>
              </a:rPr>
              <a:t>THE WORD OF GOD IS REDEMPTIVE</a:t>
            </a:r>
          </a:p>
        </p:txBody>
      </p:sp>
      <p:pic>
        <p:nvPicPr>
          <p:cNvPr id="11266" name="Picture 2" descr="C:\Users\user\Desktop\V&amp;A_-_Raphael,_St_Paul_Preaching_in_Athens_(1515).jpg"/>
          <p:cNvPicPr>
            <a:picLocks noChangeAspect="1" noChangeArrowheads="1"/>
          </p:cNvPicPr>
          <p:nvPr/>
        </p:nvPicPr>
        <p:blipFill>
          <a:blip r:embed="rId3" cstate="print"/>
          <a:srcRect/>
          <a:stretch>
            <a:fillRect/>
          </a:stretch>
        </p:blipFill>
        <p:spPr bwMode="auto">
          <a:xfrm>
            <a:off x="3124200" y="1124206"/>
            <a:ext cx="2895601" cy="2228593"/>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3505200"/>
          </a:xfrm>
          <a:prstGeom prst="rect">
            <a:avLst/>
          </a:prstGeom>
          <a:noFill/>
        </p:spPr>
      </p:pic>
      <p:sp>
        <p:nvSpPr>
          <p:cNvPr id="7" name="TextBox 6"/>
          <p:cNvSpPr txBox="1"/>
          <p:nvPr/>
        </p:nvSpPr>
        <p:spPr>
          <a:xfrm>
            <a:off x="152400" y="3535501"/>
            <a:ext cx="8839200" cy="317009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said</a:t>
            </a:r>
            <a:r>
              <a:rPr lang="en-US" sz="2500" dirty="0">
                <a:solidFill>
                  <a:srgbClr val="FF0000"/>
                </a:solidFill>
                <a:latin typeface="Arial Narrow" pitchFamily="34" charset="0"/>
                <a:cs typeface="Times New Roman" pitchFamily="18" charset="0"/>
              </a:rPr>
              <a:t>, “if you continue in my Word, you are truly my disciples and you will know the truth and the truth will make you free” </a:t>
            </a:r>
            <a:r>
              <a:rPr lang="en-US" sz="2500" dirty="0">
                <a:latin typeface="Arial Narrow" pitchFamily="34" charset="0"/>
                <a:cs typeface="Times New Roman" pitchFamily="18" charset="0"/>
              </a:rPr>
              <a:t>(</a:t>
            </a:r>
            <a:r>
              <a:rPr lang="en-US" sz="2500" dirty="0" err="1">
                <a:latin typeface="Arial Narrow" pitchFamily="34" charset="0"/>
                <a:cs typeface="Times New Roman" pitchFamily="18" charset="0"/>
              </a:rPr>
              <a:t>Jn</a:t>
            </a:r>
            <a:r>
              <a:rPr lang="en-US" sz="2500" dirty="0">
                <a:latin typeface="Arial Narrow" pitchFamily="34" charset="0"/>
                <a:cs typeface="Times New Roman" pitchFamily="18" charset="0"/>
              </a:rPr>
              <a:t> 8:31). This freedom leads us to holiness. Jesus prayed for us before he left here for the abode of his father</a:t>
            </a:r>
            <a:r>
              <a:rPr lang="en-US" sz="2500" dirty="0">
                <a:solidFill>
                  <a:srgbClr val="FF0000"/>
                </a:solidFill>
                <a:latin typeface="Arial Narrow" pitchFamily="34" charset="0"/>
                <a:cs typeface="Times New Roman" pitchFamily="18" charset="0"/>
              </a:rPr>
              <a:t>, “Sanctify them in the truth. Your Word is truth" </a:t>
            </a:r>
            <a:r>
              <a:rPr lang="en-US" sz="2500" dirty="0">
                <a:latin typeface="Arial Narrow" pitchFamily="34" charset="0"/>
                <a:cs typeface="Times New Roman" pitchFamily="18" charset="0"/>
              </a:rPr>
              <a:t>(Jn. 17:17). The Word of God is fire (Jer. 23:29). The fire purifies gold; the more gold is melted in fire, the purer it becomes. Similarly we become sanctified when the word of God dwells within us. Jesus himself said, “You have already been cleansed by the word that I have spoken to you” (</a:t>
            </a:r>
            <a:r>
              <a:rPr lang="en-US" sz="2500" dirty="0" err="1">
                <a:latin typeface="Arial Narrow" pitchFamily="34" charset="0"/>
                <a:cs typeface="Times New Roman" pitchFamily="18" charset="0"/>
              </a:rPr>
              <a:t>Jn</a:t>
            </a:r>
            <a:r>
              <a:rPr lang="en-US" sz="2500" dirty="0">
                <a:latin typeface="Arial Narrow" pitchFamily="34" charset="0"/>
                <a:cs typeface="Times New Roman" pitchFamily="18" charset="0"/>
              </a:rPr>
              <a:t> 15:3).</a:t>
            </a:r>
          </a:p>
        </p:txBody>
      </p:sp>
      <p:sp>
        <p:nvSpPr>
          <p:cNvPr id="5" name="TextBox 4"/>
          <p:cNvSpPr txBox="1"/>
          <p:nvPr/>
        </p:nvSpPr>
        <p:spPr>
          <a:xfrm>
            <a:off x="0" y="304800"/>
            <a:ext cx="9144000" cy="1107996"/>
          </a:xfrm>
          <a:prstGeom prst="rect">
            <a:avLst/>
          </a:prstGeom>
          <a:noFill/>
        </p:spPr>
        <p:txBody>
          <a:bodyPr wrap="square" rtlCol="0">
            <a:spAutoFit/>
          </a:bodyPr>
          <a:lstStyle/>
          <a:p>
            <a:pPr algn="ctr"/>
            <a:r>
              <a:rPr lang="en-US" sz="3300" b="1" dirty="0">
                <a:solidFill>
                  <a:srgbClr val="FF00FF"/>
                </a:solidFill>
                <a:latin typeface="Cooper Std Black" pitchFamily="18" charset="0"/>
                <a:cs typeface="Times New Roman" pitchFamily="18" charset="0"/>
              </a:rPr>
              <a:t>THE WORD OF GOD LIBERATES AND SANCTIFIES</a:t>
            </a:r>
          </a:p>
        </p:txBody>
      </p:sp>
      <p:grpSp>
        <p:nvGrpSpPr>
          <p:cNvPr id="6" name="Group 5"/>
          <p:cNvGrpSpPr/>
          <p:nvPr/>
        </p:nvGrpSpPr>
        <p:grpSpPr>
          <a:xfrm>
            <a:off x="2514602" y="1600200"/>
            <a:ext cx="4114798" cy="1828801"/>
            <a:chOff x="2057400" y="1600200"/>
            <a:chExt cx="4114798" cy="1828801"/>
          </a:xfrm>
        </p:grpSpPr>
        <p:pic>
          <p:nvPicPr>
            <p:cNvPr id="12290" name="Picture 2" descr="C:\Users\user\Desktop\Jesus teaching.jpeg"/>
            <p:cNvPicPr>
              <a:picLocks noChangeAspect="1" noChangeArrowheads="1"/>
            </p:cNvPicPr>
            <p:nvPr/>
          </p:nvPicPr>
          <p:blipFill>
            <a:blip r:embed="rId3" cstate="print"/>
            <a:srcRect/>
            <a:stretch>
              <a:fillRect/>
            </a:stretch>
          </p:blipFill>
          <p:spPr bwMode="auto">
            <a:xfrm>
              <a:off x="2057400" y="1600200"/>
              <a:ext cx="1609345" cy="1828801"/>
            </a:xfrm>
            <a:prstGeom prst="rect">
              <a:avLst/>
            </a:prstGeom>
            <a:noFill/>
          </p:spPr>
        </p:pic>
        <p:pic>
          <p:nvPicPr>
            <p:cNvPr id="12291" name="Picture 3" descr="C:\Users\user\Desktop\serveLord.jpg"/>
            <p:cNvPicPr>
              <a:picLocks noChangeAspect="1" noChangeArrowheads="1"/>
            </p:cNvPicPr>
            <p:nvPr/>
          </p:nvPicPr>
          <p:blipFill>
            <a:blip r:embed="rId4" cstate="print"/>
            <a:srcRect/>
            <a:stretch>
              <a:fillRect/>
            </a:stretch>
          </p:blipFill>
          <p:spPr bwMode="auto">
            <a:xfrm>
              <a:off x="3733800" y="1600200"/>
              <a:ext cx="2438398" cy="1828798"/>
            </a:xfrm>
            <a:prstGeom prst="rect">
              <a:avLst/>
            </a:prstGeom>
            <a:noFill/>
          </p:spPr>
        </p:pic>
      </p:gr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4343400"/>
          </a:xfrm>
          <a:prstGeom prst="rect">
            <a:avLst/>
          </a:prstGeom>
          <a:noFill/>
        </p:spPr>
      </p:pic>
      <p:sp>
        <p:nvSpPr>
          <p:cNvPr id="7" name="TextBox 6"/>
          <p:cNvSpPr txBox="1"/>
          <p:nvPr/>
        </p:nvSpPr>
        <p:spPr>
          <a:xfrm>
            <a:off x="152400" y="1447800"/>
            <a:ext cx="8839200" cy="2785378"/>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word of God conducts us to eternal life. Jesus said</a:t>
            </a:r>
            <a:r>
              <a:rPr lang="en-US" sz="2500" dirty="0">
                <a:solidFill>
                  <a:srgbClr val="FF0000"/>
                </a:solidFill>
                <a:latin typeface="Arial Narrow" pitchFamily="34" charset="0"/>
                <a:cs typeface="Times New Roman" pitchFamily="18" charset="0"/>
              </a:rPr>
              <a:t>, “Very truly I tell you anyone who hears my word and believes Him who sent me has eternal life.” </a:t>
            </a:r>
            <a:r>
              <a:rPr lang="en-US" sz="2500" dirty="0">
                <a:latin typeface="Arial Narrow" pitchFamily="34" charset="0"/>
                <a:cs typeface="Times New Roman" pitchFamily="18" charset="0"/>
              </a:rPr>
              <a:t>(Jn. 5:24). The words of Jesus are spirit and life (Jn. 6:63). Those who read the word of God daily and live accordingly shall dwell upon divine life. Those who listen to and learn the word of God are on the path to eternal life. They will enjoy heavenly bliss and realize the promises given by Jesus. </a:t>
            </a:r>
          </a:p>
        </p:txBody>
      </p:sp>
      <p:sp>
        <p:nvSpPr>
          <p:cNvPr id="5" name="TextBox 4"/>
          <p:cNvSpPr txBox="1"/>
          <p:nvPr/>
        </p:nvSpPr>
        <p:spPr>
          <a:xfrm>
            <a:off x="0" y="304800"/>
            <a:ext cx="9144000" cy="1107996"/>
          </a:xfrm>
          <a:prstGeom prst="rect">
            <a:avLst/>
          </a:prstGeom>
          <a:noFill/>
        </p:spPr>
        <p:txBody>
          <a:bodyPr wrap="square" rtlCol="0">
            <a:spAutoFit/>
          </a:bodyPr>
          <a:lstStyle/>
          <a:p>
            <a:pPr algn="ctr"/>
            <a:r>
              <a:rPr lang="en-US" sz="3300" b="1" dirty="0">
                <a:solidFill>
                  <a:srgbClr val="00B0F0"/>
                </a:solidFill>
                <a:latin typeface="Cooper Std Black" pitchFamily="18" charset="0"/>
                <a:cs typeface="Times New Roman" pitchFamily="18" charset="0"/>
              </a:rPr>
              <a:t>THE WORD OF GOD GRANTS ETERNAL LIFE</a:t>
            </a:r>
          </a:p>
        </p:txBody>
      </p:sp>
      <p:sp>
        <p:nvSpPr>
          <p:cNvPr id="4" name="Rectangle 3"/>
          <p:cNvSpPr/>
          <p:nvPr/>
        </p:nvSpPr>
        <p:spPr>
          <a:xfrm>
            <a:off x="228600" y="4495800"/>
            <a:ext cx="8610600" cy="2209800"/>
          </a:xfrm>
          <a:prstGeom prst="rect">
            <a:avLst/>
          </a:prstGeom>
          <a:solidFill>
            <a:srgbClr val="FCEFBA"/>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 </a:t>
            </a:r>
            <a:r>
              <a:rPr lang="en-US" dirty="0">
                <a:solidFill>
                  <a:srgbClr val="002060"/>
                </a:solidFill>
                <a:latin typeface="Cooper Std Black" pitchFamily="18" charset="0"/>
              </a:rPr>
              <a:t>CERTAIN REQUISITES FOR EXPERIENCING THE POWER OF THE WORD OF GOD</a:t>
            </a:r>
          </a:p>
          <a:p>
            <a:pPr algn="just"/>
            <a:r>
              <a:rPr lang="en-US" dirty="0">
                <a:solidFill>
                  <a:srgbClr val="00B0F0"/>
                </a:solidFill>
              </a:rPr>
              <a:t>	Read the word prayerfully; understand the personal message given through the verse by Jesus, be ready to correct the mistakes and rectify our mistakes revealed through the word of God. Accept the interpretations of the word of God given by the Church without trying to have our interpretations. Read the word with a thirst to understand God's plans.</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rved Right Arrow 10"/>
          <p:cNvSpPr/>
          <p:nvPr/>
        </p:nvSpPr>
        <p:spPr>
          <a:xfrm rot="10800000" flipH="1">
            <a:off x="457200" y="1371600"/>
            <a:ext cx="2743200" cy="1142999"/>
          </a:xfrm>
          <a:prstGeom prst="curvedRightArrow">
            <a:avLst/>
          </a:prstGeom>
          <a:gradFill flip="none" rotWithShape="1">
            <a:gsLst>
              <a:gs pos="0">
                <a:srgbClr val="00B05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rved Left Arrow 11"/>
          <p:cNvSpPr/>
          <p:nvPr/>
        </p:nvSpPr>
        <p:spPr>
          <a:xfrm rot="10800000" flipH="1">
            <a:off x="5943600" y="1447801"/>
            <a:ext cx="2743200" cy="1142999"/>
          </a:xfrm>
          <a:prstGeom prst="curvedLeftArrow">
            <a:avLst/>
          </a:prstGeom>
          <a:gradFill flip="none" rotWithShape="1">
            <a:gsLst>
              <a:gs pos="0">
                <a:srgbClr val="00B050"/>
              </a:gs>
              <a:gs pos="50000">
                <a:srgbClr val="FFFF00">
                  <a:tint val="44500"/>
                  <a:satMod val="160000"/>
                </a:srgbClr>
              </a:gs>
              <a:gs pos="100000">
                <a:srgbClr val="FFFF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Up Arrow 12"/>
          <p:cNvSpPr/>
          <p:nvPr/>
        </p:nvSpPr>
        <p:spPr>
          <a:xfrm rot="20722228" flipH="1">
            <a:off x="585943" y="4591389"/>
            <a:ext cx="2743200" cy="1371601"/>
          </a:xfrm>
          <a:prstGeom prst="curvedUpArrow">
            <a:avLst/>
          </a:prstGeom>
          <a:gradFill flip="none" rotWithShape="1">
            <a:gsLst>
              <a:gs pos="0">
                <a:srgbClr val="00B050"/>
              </a:gs>
              <a:gs pos="50000">
                <a:srgbClr val="FFFF00">
                  <a:tint val="44500"/>
                  <a:satMod val="160000"/>
                </a:srgbClr>
              </a:gs>
              <a:gs pos="100000">
                <a:srgbClr val="FFFF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rved Down Arrow 13"/>
          <p:cNvSpPr/>
          <p:nvPr/>
        </p:nvSpPr>
        <p:spPr>
          <a:xfrm rot="1471849" flipV="1">
            <a:off x="5761016" y="4446679"/>
            <a:ext cx="2743200" cy="1450100"/>
          </a:xfrm>
          <a:prstGeom prst="curvedDownArrow">
            <a:avLst/>
          </a:prstGeom>
          <a:gradFill flip="none" rotWithShape="1">
            <a:gsLst>
              <a:gs pos="0">
                <a:srgbClr val="00B05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914400" y="1828800"/>
            <a:ext cx="7315200" cy="365760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0480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LET US</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READ AND MEDITATE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THE WORD OF GOD</a:t>
            </a:r>
            <a:r>
              <a:rPr lang="en-US" sz="3500" b="1" dirty="0">
                <a:solidFill>
                  <a:srgbClr val="FF00FF"/>
                </a:solidFill>
                <a:latin typeface="Cooper Std Black" pitchFamily="18" charset="0"/>
                <a:cs typeface="Times New Roman" pitchFamily="18" charset="0"/>
              </a:rPr>
              <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4343400"/>
            <a:ext cx="8686800" cy="533400"/>
          </a:xfrm>
        </p:spPr>
        <p:txBody>
          <a:bodyPr>
            <a:noAutofit/>
          </a:bodyPr>
          <a:lstStyle/>
          <a:p>
            <a:pPr algn="ctr">
              <a:buNone/>
            </a:pPr>
            <a:r>
              <a:rPr lang="pt-BR" sz="3000" b="1" dirty="0">
                <a:solidFill>
                  <a:schemeClr val="tx1"/>
                </a:solidFill>
                <a:latin typeface="Arial Narrow" pitchFamily="34" charset="0"/>
                <a:cs typeface="Times New Roman" pitchFamily="18" charset="0"/>
              </a:rPr>
              <a:t>(Jn. 6 : 60 - 69).</a:t>
            </a:r>
            <a:endParaRPr lang="en-US" sz="3000" b="1"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381000" y="1600200"/>
            <a:ext cx="83820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A Verse to Remember</a:t>
            </a:r>
          </a:p>
        </p:txBody>
      </p:sp>
      <p:sp>
        <p:nvSpPr>
          <p:cNvPr id="5" name="Content Placeholder 2"/>
          <p:cNvSpPr>
            <a:spLocks noGrp="1"/>
          </p:cNvSpPr>
          <p:nvPr>
            <p:ph idx="1"/>
          </p:nvPr>
        </p:nvSpPr>
        <p:spPr>
          <a:xfrm>
            <a:off x="685800" y="37338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“The words I told you are spirit and life.” </a:t>
            </a:r>
          </a:p>
          <a:p>
            <a:pPr algn="ctr">
              <a:buNone/>
            </a:pPr>
            <a:r>
              <a:rPr lang="en-US" sz="3000" dirty="0">
                <a:solidFill>
                  <a:schemeClr val="tx1"/>
                </a:solidFill>
                <a:latin typeface="Arial Narrow" pitchFamily="34" charset="0"/>
                <a:cs typeface="Times New Roman" pitchFamily="18" charset="0"/>
              </a:rPr>
              <a:t>(</a:t>
            </a:r>
            <a:r>
              <a:rPr lang="en-US" sz="3000" dirty="0" err="1">
                <a:solidFill>
                  <a:schemeClr val="tx1"/>
                </a:solidFill>
                <a:latin typeface="Arial Narrow" pitchFamily="34" charset="0"/>
                <a:cs typeface="Times New Roman" pitchFamily="18" charset="0"/>
              </a:rPr>
              <a:t>Jn</a:t>
            </a:r>
            <a:r>
              <a:rPr lang="en-US" sz="3000" dirty="0">
                <a:solidFill>
                  <a:schemeClr val="tx1"/>
                </a:solidFill>
                <a:latin typeface="Arial Narrow" pitchFamily="34" charset="0"/>
                <a:cs typeface="Times New Roman" pitchFamily="18" charset="0"/>
              </a:rPr>
              <a:t> 6:63).</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09800"/>
            <a:ext cx="9144000" cy="838200"/>
          </a:xfrm>
        </p:spPr>
        <p:txBody>
          <a:bodyPr>
            <a:normAutofit/>
          </a:bodyPr>
          <a:lstStyle/>
          <a:p>
            <a:pPr algn="ctr"/>
            <a:r>
              <a:rPr lang="en-US" sz="3500" b="1" dirty="0">
                <a:solidFill>
                  <a:srgbClr val="7030A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228600" y="3352800"/>
            <a:ext cx="67818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Jesus, who said, “My words are spirit and life”, bless me to lead a life based on the word of God.</a:t>
            </a:r>
          </a:p>
        </p:txBody>
      </p:sp>
      <p:pic>
        <p:nvPicPr>
          <p:cNvPr id="2" name="Picture 2" descr="C:\Users\user\Desktop\Bitmap in Lesson1.cdr.jpg"/>
          <p:cNvPicPr>
            <a:picLocks noChangeAspect="1" noChangeArrowheads="1"/>
          </p:cNvPicPr>
          <p:nvPr/>
        </p:nvPicPr>
        <p:blipFill>
          <a:blip r:embed="rId2" cstate="print"/>
          <a:srcRect/>
          <a:stretch>
            <a:fillRect/>
          </a:stretch>
        </p:blipFill>
        <p:spPr bwMode="auto">
          <a:xfrm>
            <a:off x="6934200" y="2133600"/>
            <a:ext cx="2038485" cy="3200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2743200" y="152400"/>
            <a:ext cx="3657600" cy="914400"/>
          </a:xfrm>
          <a:prstGeom prst="ellipse">
            <a:avLst/>
          </a:prstGeom>
          <a:solidFill>
            <a:srgbClr val="CC00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274528"/>
            <a:ext cx="9144000" cy="2092881"/>
          </a:xfrm>
          <a:prstGeom prst="rect">
            <a:avLst/>
          </a:prstGeom>
          <a:noFill/>
        </p:spPr>
        <p:txBody>
          <a:bodyPr wrap="square" rtlCol="0">
            <a:spAutoFit/>
          </a:bodyPr>
          <a:lstStyle/>
          <a:p>
            <a:pPr algn="ctr"/>
            <a:r>
              <a:rPr lang="en-US" sz="3000" b="1" dirty="0">
                <a:solidFill>
                  <a:schemeClr val="bg1"/>
                </a:solidFill>
                <a:latin typeface="Cooper Std Black" pitchFamily="18" charset="0"/>
                <a:cs typeface="Times New Roman" pitchFamily="18" charset="0"/>
              </a:rPr>
              <a:t>LESSON 8</a:t>
            </a:r>
          </a:p>
          <a:p>
            <a:pPr algn="ctr"/>
            <a:endParaRPr lang="en-US" sz="3000" b="1" dirty="0">
              <a:latin typeface="Cooper Std Black" pitchFamily="18" charset="0"/>
              <a:cs typeface="Times New Roman" pitchFamily="18" charset="0"/>
            </a:endParaRPr>
          </a:p>
          <a:p>
            <a:pPr algn="ctr"/>
            <a:r>
              <a:rPr lang="en-US" sz="3500" b="1" dirty="0">
                <a:solidFill>
                  <a:srgbClr val="00B0F0"/>
                </a:solidFill>
                <a:latin typeface="Cooper Std Black" pitchFamily="18" charset="0"/>
                <a:cs typeface="Times New Roman" pitchFamily="18" charset="0"/>
              </a:rPr>
              <a:t>THE SACRAMENTS AND CHRISTIAN LIFE</a:t>
            </a:r>
          </a:p>
        </p:txBody>
      </p:sp>
      <p:pic>
        <p:nvPicPr>
          <p:cNvPr id="1027" name="Picture 3" descr="C:\Users\user\Desktop\bible-Sunlight.jpg"/>
          <p:cNvPicPr>
            <a:picLocks noChangeAspect="1" noChangeArrowheads="1"/>
          </p:cNvPicPr>
          <p:nvPr/>
        </p:nvPicPr>
        <p:blipFill>
          <a:blip r:embed="rId2" cstate="print"/>
          <a:srcRect/>
          <a:stretch>
            <a:fillRect/>
          </a:stretch>
        </p:blipFill>
        <p:spPr bwMode="auto">
          <a:xfrm>
            <a:off x="1228675" y="2514600"/>
            <a:ext cx="6696125" cy="4038600"/>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7338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read the word of God daily and imbibe the message therein and live it.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76400"/>
            <a:ext cx="8991600" cy="35052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Teachings of the Fathers of the Church </a:t>
            </a:r>
            <a:endParaRPr lang="en-US" sz="3500" dirty="0">
              <a:solidFill>
                <a:srgbClr val="00B0F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32766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Listening to the word of God should become a sort of meeting </a:t>
            </a:r>
          </a:p>
          <a:p>
            <a:pPr algn="ctr">
              <a:buNone/>
            </a:pPr>
            <a:r>
              <a:rPr lang="en-US" sz="3000" dirty="0">
                <a:solidFill>
                  <a:schemeClr val="tx1"/>
                </a:solidFill>
                <a:latin typeface="Arial Narrow" pitchFamily="34" charset="0"/>
                <a:cs typeface="Times New Roman" pitchFamily="18" charset="0"/>
              </a:rPr>
              <a:t>with the life-giving verses in the Holy Scripture, </a:t>
            </a:r>
          </a:p>
          <a:p>
            <a:pPr algn="ctr">
              <a:buNone/>
            </a:pPr>
            <a:r>
              <a:rPr lang="en-US" sz="3000" dirty="0">
                <a:solidFill>
                  <a:schemeClr val="tx1"/>
                </a:solidFill>
                <a:latin typeface="Arial Narrow" pitchFamily="34" charset="0"/>
                <a:cs typeface="Times New Roman" pitchFamily="18" charset="0"/>
              </a:rPr>
              <a:t>that question, lead and shape our life. (Pope John Paul II).</a:t>
            </a:r>
          </a:p>
        </p:txBody>
      </p:sp>
      <p:sp>
        <p:nvSpPr>
          <p:cNvPr id="16" name="Sun 15"/>
          <p:cNvSpPr/>
          <p:nvPr/>
        </p:nvSpPr>
        <p:spPr>
          <a:xfrm>
            <a:off x="4114800" y="5181600"/>
            <a:ext cx="914400" cy="914400"/>
          </a:xfrm>
          <a:prstGeom prst="sun">
            <a:avLst>
              <a:gd name="adj" fmla="val 25000"/>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4114800" y="762000"/>
            <a:ext cx="914400" cy="914400"/>
          </a:xfrm>
          <a:prstGeom prst="sun">
            <a:avLst>
              <a:gd name="adj" fmla="val 25000"/>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066800"/>
            <a:ext cx="9144000" cy="533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914400"/>
            <a:ext cx="9144000" cy="838200"/>
          </a:xfrm>
        </p:spPr>
        <p:txBody>
          <a:bodyPr>
            <a:normAutofit/>
          </a:bodyPr>
          <a:lstStyle/>
          <a:p>
            <a:pPr algn="ctr"/>
            <a:r>
              <a:rPr lang="en-US" sz="3500" b="1" dirty="0">
                <a:solidFill>
                  <a:srgbClr val="FF00FF"/>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1905000"/>
            <a:ext cx="8382000" cy="1447800"/>
          </a:xfrm>
        </p:spPr>
        <p:txBody>
          <a:bodyPr>
            <a:noAutofit/>
          </a:bodyPr>
          <a:lstStyle/>
          <a:p>
            <a:pPr marL="463550" indent="-463550" algn="just">
              <a:buNone/>
            </a:pPr>
            <a:r>
              <a:rPr lang="en-US" sz="3000" dirty="0">
                <a:solidFill>
                  <a:schemeClr val="tx1"/>
                </a:solidFill>
                <a:latin typeface="Arial Narrow" pitchFamily="34" charset="0"/>
                <a:cs typeface="Times New Roman" pitchFamily="18" charset="0"/>
              </a:rPr>
              <a:t>1. Explain the importance of the word of God in the Christian life.</a:t>
            </a:r>
          </a:p>
          <a:p>
            <a:pPr marL="463550" indent="-463550" algn="just">
              <a:buNone/>
            </a:pPr>
            <a:r>
              <a:rPr lang="en-US" sz="3000" dirty="0">
                <a:solidFill>
                  <a:schemeClr val="tx1"/>
                </a:solidFill>
                <a:latin typeface="Arial Narrow" pitchFamily="34" charset="0"/>
                <a:cs typeface="Times New Roman" pitchFamily="18" charset="0"/>
              </a:rPr>
              <a:t>2.	What is the relation between the word of God and   discipleship?</a:t>
            </a:r>
          </a:p>
          <a:p>
            <a:pPr marL="347663" indent="-347663" algn="just">
              <a:buNone/>
            </a:pPr>
            <a:r>
              <a:rPr lang="en-US" sz="3000" dirty="0">
                <a:solidFill>
                  <a:schemeClr val="tx1"/>
                </a:solidFill>
                <a:latin typeface="Arial Narrow" pitchFamily="34" charset="0"/>
                <a:cs typeface="Times New Roman" pitchFamily="18" charset="0"/>
              </a:rPr>
              <a:t>3.	 Write short note: The word of God: source of life.</a:t>
            </a:r>
          </a:p>
          <a:p>
            <a:pPr marL="347663" indent="-347663" algn="just">
              <a:buNone/>
            </a:pPr>
            <a:r>
              <a:rPr lang="en-US" sz="3000" dirty="0">
                <a:solidFill>
                  <a:schemeClr val="tx1"/>
                </a:solidFill>
                <a:latin typeface="Arial Narrow" pitchFamily="34" charset="0"/>
                <a:cs typeface="Times New Roman" pitchFamily="18" charset="0"/>
              </a:rPr>
              <a:t>4.	 What are the special qualities of the word of God?</a:t>
            </a:r>
          </a:p>
          <a:p>
            <a:pPr marL="463550" indent="-463550" algn="just">
              <a:buNone/>
            </a:pPr>
            <a:r>
              <a:rPr lang="en-US" sz="3000" dirty="0">
                <a:solidFill>
                  <a:schemeClr val="tx1"/>
                </a:solidFill>
                <a:latin typeface="Arial Narrow" pitchFamily="34" charset="0"/>
                <a:cs typeface="Times New Roman" pitchFamily="18" charset="0"/>
              </a:rPr>
              <a:t>5.	What are the requisites for the word of God to influence our life?</a:t>
            </a:r>
          </a:p>
        </p:txBody>
      </p:sp>
      <p:sp>
        <p:nvSpPr>
          <p:cNvPr id="7" name="Rectangle 6"/>
          <p:cNvSpPr/>
          <p:nvPr/>
        </p:nvSpPr>
        <p:spPr>
          <a:xfrm>
            <a:off x="0" y="1295400"/>
            <a:ext cx="2743200" cy="152400"/>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295400"/>
            <a:ext cx="2743200" cy="152400"/>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9"/>
          <p:cNvGrpSpPr/>
          <p:nvPr/>
        </p:nvGrpSpPr>
        <p:grpSpPr>
          <a:xfrm>
            <a:off x="0" y="6400800"/>
            <a:ext cx="9144000" cy="152401"/>
            <a:chOff x="0" y="6553198"/>
            <a:chExt cx="9144000" cy="152401"/>
          </a:xfrm>
        </p:grpSpPr>
        <p:sp>
          <p:nvSpPr>
            <p:cNvPr id="6" name="Rectangle 5"/>
            <p:cNvSpPr/>
            <p:nvPr/>
          </p:nvSpPr>
          <p:spPr>
            <a:xfrm>
              <a:off x="0" y="6553198"/>
              <a:ext cx="4572000" cy="152401"/>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10800000">
              <a:off x="4572000" y="6553199"/>
              <a:ext cx="4572000" cy="152399"/>
            </a:xfrm>
            <a:prstGeom prst="rect">
              <a:avLst/>
            </a:prstGeom>
            <a:gradFill flip="none" rotWithShape="1">
              <a:gsLst>
                <a:gs pos="0">
                  <a:srgbClr val="FF9900"/>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733800" y="525482"/>
            <a:ext cx="5257800" cy="3970318"/>
          </a:xfrm>
          <a:prstGeom prst="rect">
            <a:avLst/>
          </a:prstGeom>
          <a:noFill/>
        </p:spPr>
        <p:txBody>
          <a:bodyPr wrap="square" rtlCol="0">
            <a:spAutoFit/>
          </a:bodyPr>
          <a:lstStyle/>
          <a:p>
            <a:pPr algn="just"/>
            <a:r>
              <a:rPr lang="en-US" sz="2800" dirty="0">
                <a:latin typeface="Arial Narrow" pitchFamily="34" charset="0"/>
                <a:cs typeface="Times New Roman" pitchFamily="18" charset="0"/>
              </a:rPr>
              <a:t>	Once, Jesus' mother and his brothers came to him, but they could not reach him because of the crowd. And he was told, </a:t>
            </a:r>
            <a:r>
              <a:rPr lang="en-US" sz="2800" dirty="0">
                <a:solidFill>
                  <a:srgbClr val="FF0000"/>
                </a:solidFill>
                <a:latin typeface="Arial Narrow" pitchFamily="34" charset="0"/>
                <a:cs typeface="Times New Roman" pitchFamily="18" charset="0"/>
              </a:rPr>
              <a:t>“Your mother and your brothers are standing outside, wanting to see you.” </a:t>
            </a:r>
            <a:r>
              <a:rPr lang="en-US" sz="2800" dirty="0">
                <a:latin typeface="Arial Narrow" pitchFamily="34" charset="0"/>
                <a:cs typeface="Times New Roman" pitchFamily="18" charset="0"/>
              </a:rPr>
              <a:t>But he said to them </a:t>
            </a:r>
            <a:r>
              <a:rPr lang="en-US" sz="2800" dirty="0">
                <a:solidFill>
                  <a:srgbClr val="FF0000"/>
                </a:solidFill>
                <a:latin typeface="Arial Narrow" pitchFamily="34" charset="0"/>
                <a:cs typeface="Times New Roman" pitchFamily="18" charset="0"/>
              </a:rPr>
              <a:t>“My mother and my brothers are those who hear the word of God and do it” </a:t>
            </a:r>
            <a:r>
              <a:rPr lang="en-US" sz="2800" dirty="0">
                <a:latin typeface="Arial Narrow" pitchFamily="34" charset="0"/>
                <a:cs typeface="Times New Roman" pitchFamily="18" charset="0"/>
              </a:rPr>
              <a:t>(</a:t>
            </a:r>
            <a:r>
              <a:rPr lang="en-US" sz="2800" dirty="0" err="1">
                <a:latin typeface="Arial Narrow" pitchFamily="34" charset="0"/>
                <a:cs typeface="Times New Roman" pitchFamily="18" charset="0"/>
              </a:rPr>
              <a:t>Lk</a:t>
            </a:r>
            <a:r>
              <a:rPr lang="en-US" sz="2800" dirty="0">
                <a:latin typeface="Arial Narrow" pitchFamily="34" charset="0"/>
                <a:cs typeface="Times New Roman" pitchFamily="18" charset="0"/>
              </a:rPr>
              <a:t> 8:19-21). </a:t>
            </a:r>
          </a:p>
        </p:txBody>
      </p:sp>
      <p:sp>
        <p:nvSpPr>
          <p:cNvPr id="5" name="TextBox 4"/>
          <p:cNvSpPr txBox="1"/>
          <p:nvPr/>
        </p:nvSpPr>
        <p:spPr>
          <a:xfrm>
            <a:off x="228600" y="4648200"/>
            <a:ext cx="8763000" cy="1815882"/>
          </a:xfrm>
          <a:prstGeom prst="rect">
            <a:avLst/>
          </a:prstGeom>
          <a:noFill/>
        </p:spPr>
        <p:txBody>
          <a:bodyPr wrap="square" rtlCol="0">
            <a:spAutoFit/>
          </a:bodyPr>
          <a:lstStyle/>
          <a:p>
            <a:pPr algn="just"/>
            <a:r>
              <a:rPr lang="en-US" sz="2800" dirty="0">
                <a:latin typeface="Arial Narrow" pitchFamily="34" charset="0"/>
                <a:cs typeface="Times New Roman" pitchFamily="18" charset="0"/>
              </a:rPr>
              <a:t>	The word of God is the foundation of Christian life. </a:t>
            </a:r>
            <a:r>
              <a:rPr lang="en-US" sz="2800" dirty="0">
                <a:solidFill>
                  <a:srgbClr val="FF0000"/>
                </a:solidFill>
                <a:latin typeface="Arial Narrow" pitchFamily="34" charset="0"/>
                <a:cs typeface="Times New Roman" pitchFamily="18" charset="0"/>
              </a:rPr>
              <a:t>If we want to maintain personal relationship with Jesus, and share the salvation offered, we must receive him in our life. To receive him we must practice what he taught.</a:t>
            </a:r>
          </a:p>
        </p:txBody>
      </p:sp>
      <p:pic>
        <p:nvPicPr>
          <p:cNvPr id="2050" name="Picture 2" descr="C:\Users\user\Desktop\Bitmap in Lesson8.cdr.jpg"/>
          <p:cNvPicPr>
            <a:picLocks noChangeAspect="1" noChangeArrowheads="1"/>
          </p:cNvPicPr>
          <p:nvPr/>
        </p:nvPicPr>
        <p:blipFill>
          <a:blip r:embed="rId2" cstate="print"/>
          <a:srcRect/>
          <a:stretch>
            <a:fillRect/>
          </a:stretch>
        </p:blipFill>
        <p:spPr bwMode="auto">
          <a:xfrm>
            <a:off x="152400" y="914400"/>
            <a:ext cx="3485775" cy="3200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1828800"/>
          </a:xfrm>
          <a:prstGeom prst="rect">
            <a:avLst/>
          </a:prstGeom>
          <a:noFill/>
        </p:spPr>
      </p:pic>
      <p:sp>
        <p:nvSpPr>
          <p:cNvPr id="7" name="TextBox 6"/>
          <p:cNvSpPr txBox="1"/>
          <p:nvPr/>
        </p:nvSpPr>
        <p:spPr>
          <a:xfrm>
            <a:off x="304800" y="1983462"/>
            <a:ext cx="8610600" cy="4493538"/>
          </a:xfrm>
          <a:prstGeom prst="rect">
            <a:avLst/>
          </a:prstGeom>
          <a:noFill/>
        </p:spPr>
        <p:txBody>
          <a:bodyPr wrap="square" rtlCol="0">
            <a:spAutoFit/>
          </a:bodyPr>
          <a:lstStyle/>
          <a:p>
            <a:pPr algn="just"/>
            <a:r>
              <a:rPr lang="en-US" sz="2600" dirty="0">
                <a:latin typeface="Arial Narrow" pitchFamily="34" charset="0"/>
                <a:cs typeface="Times New Roman" pitchFamily="18" charset="0"/>
              </a:rPr>
              <a:t>	</a:t>
            </a:r>
            <a:r>
              <a:rPr lang="en-US" sz="2600" dirty="0">
                <a:solidFill>
                  <a:srgbClr val="00B0F0"/>
                </a:solidFill>
                <a:latin typeface="Arial Narrow" pitchFamily="34" charset="0"/>
                <a:cs typeface="Times New Roman" pitchFamily="18" charset="0"/>
              </a:rPr>
              <a:t>The Word of God is the source of the revelation of God which in turn is the basis of our life of faith. </a:t>
            </a:r>
            <a:r>
              <a:rPr lang="en-US" sz="2600" dirty="0">
                <a:latin typeface="Arial Narrow" pitchFamily="34" charset="0"/>
                <a:cs typeface="Times New Roman" pitchFamily="18" charset="0"/>
              </a:rPr>
              <a:t>Man is created to partake in the divine life and derive heavenly bliss. This is realized through knowing and loving Him. But man, with his limited brain and capacity is unable to understand completely the divine mysteries! Hence, God, who is eternal love, decided to reveal them to him. This revelation has been completed through Jesus The Bible pictures clearly the history of this revelation. </a:t>
            </a:r>
            <a:r>
              <a:rPr lang="en-US" sz="2600" dirty="0">
                <a:solidFill>
                  <a:srgbClr val="FF0000"/>
                </a:solidFill>
                <a:latin typeface="Arial Narrow" pitchFamily="34" charset="0"/>
                <a:cs typeface="Times New Roman" pitchFamily="18" charset="0"/>
              </a:rPr>
              <a:t>God speaks to man through the Bible. The Bible unravels the eternal truths such as who God is, how He interacts with us for our redemption and how we can reach God. </a:t>
            </a:r>
            <a:r>
              <a:rPr lang="en-US" sz="2600" dirty="0">
                <a:latin typeface="Arial Narrow" pitchFamily="34" charset="0"/>
                <a:cs typeface="Times New Roman" pitchFamily="18" charset="0"/>
              </a:rPr>
              <a:t>The Second Vatican Council teaches about the importance of the Bible:</a:t>
            </a:r>
          </a:p>
        </p:txBody>
      </p:sp>
      <p:sp>
        <p:nvSpPr>
          <p:cNvPr id="5" name="TextBox 4"/>
          <p:cNvSpPr txBox="1"/>
          <p:nvPr/>
        </p:nvSpPr>
        <p:spPr>
          <a:xfrm>
            <a:off x="0" y="533400"/>
            <a:ext cx="9144000" cy="1200329"/>
          </a:xfrm>
          <a:prstGeom prst="rect">
            <a:avLst/>
          </a:prstGeom>
          <a:noFill/>
        </p:spPr>
        <p:txBody>
          <a:bodyPr wrap="square" rtlCol="0">
            <a:spAutoFit/>
          </a:bodyPr>
          <a:lstStyle/>
          <a:p>
            <a:pPr algn="ctr"/>
            <a:r>
              <a:rPr lang="en-US" sz="3600" b="1" dirty="0">
                <a:solidFill>
                  <a:srgbClr val="FF00FF"/>
                </a:solidFill>
                <a:latin typeface="Cooper Std Black" pitchFamily="18" charset="0"/>
                <a:cs typeface="Times New Roman" pitchFamily="18" charset="0"/>
              </a:rPr>
              <a:t>THE IMPORTANCE OF THE WORD OF GOD</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019800" y="457200"/>
            <a:ext cx="2971800" cy="3657600"/>
          </a:xfrm>
          <a:prstGeom prst="roundRect">
            <a:avLst>
              <a:gd name="adj" fmla="val 7319"/>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52400" y="327660"/>
            <a:ext cx="5715000" cy="4247317"/>
          </a:xfrm>
          <a:prstGeom prst="rect">
            <a:avLst/>
          </a:prstGeom>
          <a:noFill/>
        </p:spPr>
        <p:txBody>
          <a:bodyPr wrap="square" rtlCol="0">
            <a:spAutoFit/>
          </a:bodyPr>
          <a:lstStyle/>
          <a:p>
            <a:pPr algn="just"/>
            <a:r>
              <a:rPr lang="en-US" sz="2700" dirty="0">
                <a:latin typeface="Arial Narrow" pitchFamily="34" charset="0"/>
                <a:cs typeface="Times New Roman" pitchFamily="18" charset="0"/>
              </a:rPr>
              <a:t> 	</a:t>
            </a:r>
            <a:r>
              <a:rPr lang="en-US" sz="2700" dirty="0">
                <a:solidFill>
                  <a:srgbClr val="00B0F0"/>
                </a:solidFill>
                <a:latin typeface="Arial Narrow" pitchFamily="34" charset="0"/>
                <a:cs typeface="Times New Roman" pitchFamily="18" charset="0"/>
              </a:rPr>
              <a:t>“The Church venerates the Holy Bible just as the sacred body of Christ is venerated… because it is through the Holy Bible, the heavenly father looks at His children with immense love and converses with them. The power and might of the word of God are very great. It provides the Church with support and </a:t>
            </a:r>
            <a:r>
              <a:rPr lang="en-US" sz="2700" dirty="0" err="1">
                <a:solidFill>
                  <a:srgbClr val="00B0F0"/>
                </a:solidFill>
                <a:latin typeface="Arial Narrow" pitchFamily="34" charset="0"/>
                <a:cs typeface="Times New Roman" pitchFamily="18" charset="0"/>
              </a:rPr>
              <a:t>vigour</a:t>
            </a:r>
            <a:r>
              <a:rPr lang="en-US" sz="2700" dirty="0">
                <a:solidFill>
                  <a:srgbClr val="00B0F0"/>
                </a:solidFill>
                <a:latin typeface="Arial Narrow" pitchFamily="34" charset="0"/>
                <a:cs typeface="Times New Roman" pitchFamily="18" charset="0"/>
              </a:rPr>
              <a:t>; it supplies the necessary faith to her children and food for their souls</a:t>
            </a:r>
            <a:r>
              <a:rPr lang="en-US" sz="2700" dirty="0">
                <a:latin typeface="Arial Narrow" pitchFamily="34" charset="0"/>
                <a:cs typeface="Times New Roman" pitchFamily="18" charset="0"/>
              </a:rPr>
              <a:t> (Divine Revelation - 21) </a:t>
            </a:r>
          </a:p>
        </p:txBody>
      </p:sp>
      <p:sp>
        <p:nvSpPr>
          <p:cNvPr id="6" name="TextBox 5"/>
          <p:cNvSpPr txBox="1"/>
          <p:nvPr/>
        </p:nvSpPr>
        <p:spPr>
          <a:xfrm>
            <a:off x="6019800" y="591502"/>
            <a:ext cx="2971800" cy="3447098"/>
          </a:xfrm>
          <a:prstGeom prst="rect">
            <a:avLst/>
          </a:prstGeom>
          <a:noFill/>
        </p:spPr>
        <p:txBody>
          <a:bodyPr wrap="square" rtlCol="0">
            <a:spAutoFit/>
          </a:bodyPr>
          <a:lstStyle/>
          <a:p>
            <a:pPr algn="ctr"/>
            <a:r>
              <a:rPr lang="en-US" sz="3000" b="1" dirty="0">
                <a:solidFill>
                  <a:srgbClr val="FF0000"/>
                </a:solidFill>
                <a:latin typeface="Cooper Std Black" pitchFamily="18" charset="0"/>
                <a:ea typeface="Tahoma" pitchFamily="34" charset="0"/>
                <a:cs typeface="Times New Roman" pitchFamily="18" charset="0"/>
              </a:rPr>
              <a:t>ACTIVITY -1</a:t>
            </a:r>
          </a:p>
          <a:p>
            <a:pPr algn="ctr"/>
            <a:endParaRPr lang="en-US" sz="2000" b="1" dirty="0">
              <a:latin typeface="Times New Roman" pitchFamily="18" charset="0"/>
              <a:ea typeface="Tahoma" pitchFamily="34" charset="0"/>
              <a:cs typeface="Times New Roman" pitchFamily="18" charset="0"/>
            </a:endParaRPr>
          </a:p>
          <a:p>
            <a:pPr algn="r"/>
            <a:r>
              <a:rPr lang="en-US" sz="2100" dirty="0">
                <a:solidFill>
                  <a:srgbClr val="00B0F0"/>
                </a:solidFill>
                <a:latin typeface="Arial Narrow" pitchFamily="34" charset="0"/>
                <a:ea typeface="Tahoma" pitchFamily="34" charset="0"/>
                <a:cs typeface="Times New Roman" pitchFamily="18" charset="0"/>
              </a:rPr>
              <a:t>Read the following </a:t>
            </a:r>
          </a:p>
          <a:p>
            <a:pPr algn="r"/>
            <a:r>
              <a:rPr lang="en-US" sz="2100" dirty="0">
                <a:solidFill>
                  <a:srgbClr val="00B0F0"/>
                </a:solidFill>
                <a:latin typeface="Arial Narrow" pitchFamily="34" charset="0"/>
                <a:ea typeface="Tahoma" pitchFamily="34" charset="0"/>
                <a:cs typeface="Times New Roman" pitchFamily="18" charset="0"/>
              </a:rPr>
              <a:t>passages and write a </a:t>
            </a:r>
          </a:p>
          <a:p>
            <a:pPr algn="r"/>
            <a:r>
              <a:rPr lang="en-US" sz="2100" dirty="0">
                <a:solidFill>
                  <a:srgbClr val="00B0F0"/>
                </a:solidFill>
                <a:latin typeface="Arial Narrow" pitchFamily="34" charset="0"/>
                <a:ea typeface="Tahoma" pitchFamily="34" charset="0"/>
                <a:cs typeface="Times New Roman" pitchFamily="18" charset="0"/>
              </a:rPr>
              <a:t>paragraph on the </a:t>
            </a:r>
          </a:p>
          <a:p>
            <a:pPr algn="r"/>
            <a:r>
              <a:rPr lang="en-US" sz="2100" dirty="0">
                <a:solidFill>
                  <a:srgbClr val="00B0F0"/>
                </a:solidFill>
                <a:latin typeface="Arial Narrow" pitchFamily="34" charset="0"/>
                <a:ea typeface="Tahoma" pitchFamily="34" charset="0"/>
                <a:cs typeface="Times New Roman" pitchFamily="18" charset="0"/>
              </a:rPr>
              <a:t>word of God. </a:t>
            </a:r>
          </a:p>
          <a:p>
            <a:pPr algn="r"/>
            <a:r>
              <a:rPr lang="en-US" sz="2100" dirty="0">
                <a:solidFill>
                  <a:srgbClr val="00B0F0"/>
                </a:solidFill>
                <a:latin typeface="Arial Narrow" pitchFamily="34" charset="0"/>
                <a:ea typeface="Tahoma" pitchFamily="34" charset="0"/>
                <a:cs typeface="Times New Roman" pitchFamily="18" charset="0"/>
              </a:rPr>
              <a:t>Ref. Jn. 5: 2-24;</a:t>
            </a:r>
          </a:p>
          <a:p>
            <a:pPr algn="r"/>
            <a:r>
              <a:rPr lang="en-US" sz="2100" dirty="0">
                <a:solidFill>
                  <a:srgbClr val="00B0F0"/>
                </a:solidFill>
                <a:latin typeface="Arial Narrow" pitchFamily="34" charset="0"/>
                <a:ea typeface="Tahoma" pitchFamily="34" charset="0"/>
                <a:cs typeface="Times New Roman" pitchFamily="18" charset="0"/>
              </a:rPr>
              <a:t>8: 31; 14: 23; </a:t>
            </a:r>
          </a:p>
          <a:p>
            <a:pPr algn="r"/>
            <a:r>
              <a:rPr lang="en-US" sz="2100" dirty="0">
                <a:solidFill>
                  <a:srgbClr val="00B0F0"/>
                </a:solidFill>
                <a:latin typeface="Arial Narrow" pitchFamily="34" charset="0"/>
                <a:ea typeface="Tahoma" pitchFamily="34" charset="0"/>
                <a:cs typeface="Times New Roman" pitchFamily="18" charset="0"/>
              </a:rPr>
              <a:t>15: 3; 17: 17; </a:t>
            </a:r>
          </a:p>
          <a:p>
            <a:pPr algn="r"/>
            <a:r>
              <a:rPr lang="en-US" sz="2100" dirty="0">
                <a:solidFill>
                  <a:srgbClr val="00B0F0"/>
                </a:solidFill>
                <a:latin typeface="Arial Narrow" pitchFamily="34" charset="0"/>
                <a:ea typeface="Tahoma" pitchFamily="34" charset="0"/>
                <a:cs typeface="Times New Roman" pitchFamily="18" charset="0"/>
              </a:rPr>
              <a:t>Mk.16: 15-16</a:t>
            </a:r>
          </a:p>
        </p:txBody>
      </p:sp>
      <p:sp>
        <p:nvSpPr>
          <p:cNvPr id="9" name="Rectangle 8"/>
          <p:cNvSpPr/>
          <p:nvPr/>
        </p:nvSpPr>
        <p:spPr>
          <a:xfrm>
            <a:off x="228600" y="5029200"/>
            <a:ext cx="8763000" cy="1447800"/>
          </a:xfrm>
          <a:prstGeom prst="rect">
            <a:avLst/>
          </a:prstGeom>
          <a:solidFill>
            <a:srgbClr val="FCEFBA"/>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300" dirty="0">
                <a:solidFill>
                  <a:srgbClr val="FF0000"/>
                </a:solidFill>
              </a:rPr>
              <a:t>	It is through the word of God  the principles of faith such as the mystery of the Holy Trinity,  the core of our faith, the messianic mystery, sacraments, life of resurrection and the like are revealed. These are the mysteries we celebrate in the holy Qurbana.</a:t>
            </a:r>
          </a:p>
        </p:txBody>
      </p:sp>
      <p:pic>
        <p:nvPicPr>
          <p:cNvPr id="3074" name="Picture 2" descr="C:\Users\user\Desktop\Bitmap in Lesson8.cdr.jpg"/>
          <p:cNvPicPr>
            <a:picLocks noChangeAspect="1" noChangeArrowheads="1"/>
          </p:cNvPicPr>
          <p:nvPr/>
        </p:nvPicPr>
        <p:blipFill>
          <a:blip r:embed="rId2" cstate="print"/>
          <a:srcRect/>
          <a:stretch>
            <a:fillRect/>
          </a:stretch>
        </p:blipFill>
        <p:spPr bwMode="auto">
          <a:xfrm>
            <a:off x="6096000" y="2514600"/>
            <a:ext cx="1143000" cy="2342050"/>
          </a:xfrm>
          <a:prstGeom prst="roundRect">
            <a:avLst>
              <a:gd name="adj" fmla="val 36531"/>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2072819"/>
            <a:ext cx="8839200" cy="4708981"/>
          </a:xfrm>
          <a:prstGeom prst="rect">
            <a:avLst/>
          </a:prstGeom>
          <a:noFill/>
        </p:spPr>
        <p:txBody>
          <a:bodyPr wrap="square" rtlCol="0">
            <a:spAutoFit/>
          </a:bodyPr>
          <a:lstStyle/>
          <a:p>
            <a:pPr algn="just"/>
            <a:r>
              <a:rPr lang="en-US" sz="3000" dirty="0">
                <a:latin typeface="Arial Narrow" pitchFamily="34" charset="0"/>
                <a:cs typeface="Times New Roman" pitchFamily="18" charset="0"/>
              </a:rPr>
              <a:t>	The  word of God has an important place in our Christian life; it remains the foundation of our life. As St. Peter teaches: “We have been born anew, not of perishable but of imperishable seed, through the living and enduring word of God (1 Peter 1:23). Those, who listen to the Word of God and live accordingly, will be saved. Jesus said</a:t>
            </a:r>
            <a:r>
              <a:rPr lang="en-US" sz="3000" dirty="0">
                <a:solidFill>
                  <a:srgbClr val="FF0000"/>
                </a:solidFill>
                <a:latin typeface="Arial Narrow" pitchFamily="34" charset="0"/>
                <a:cs typeface="Times New Roman" pitchFamily="18" charset="0"/>
              </a:rPr>
              <a:t>: “Very truly I tell you, whoever keeps my Word will never see death”</a:t>
            </a:r>
            <a:r>
              <a:rPr lang="en-US" sz="3000" dirty="0">
                <a:latin typeface="Arial Narrow" pitchFamily="34" charset="0"/>
                <a:cs typeface="Times New Roman" pitchFamily="18" charset="0"/>
              </a:rPr>
              <a:t> (Jn. 8:51). The word of God are spirit and life (Jn. 6:63). Those who pay heed to the word of God with faith, love, and prayer will have divine life.</a:t>
            </a:r>
          </a:p>
        </p:txBody>
      </p:sp>
      <p:sp>
        <p:nvSpPr>
          <p:cNvPr id="4" name="TextBox 3"/>
          <p:cNvSpPr txBox="1"/>
          <p:nvPr/>
        </p:nvSpPr>
        <p:spPr>
          <a:xfrm>
            <a:off x="0" y="207258"/>
            <a:ext cx="9144000" cy="553998"/>
          </a:xfrm>
          <a:prstGeom prst="rect">
            <a:avLst/>
          </a:prstGeom>
          <a:noFill/>
        </p:spPr>
        <p:txBody>
          <a:bodyPr wrap="square" rtlCol="0">
            <a:spAutoFit/>
          </a:bodyPr>
          <a:lstStyle/>
          <a:p>
            <a:pPr algn="ctr"/>
            <a:r>
              <a:rPr lang="en-US" sz="3000" b="1" dirty="0">
                <a:solidFill>
                  <a:srgbClr val="FF00FF"/>
                </a:solidFill>
                <a:latin typeface="Cooper Std Black" pitchFamily="18" charset="0"/>
                <a:cs typeface="Times New Roman" pitchFamily="18" charset="0"/>
              </a:rPr>
              <a:t>THE WORD OF GOD IN CHRISTIAN LIFE</a:t>
            </a:r>
          </a:p>
        </p:txBody>
      </p:sp>
      <p:pic>
        <p:nvPicPr>
          <p:cNvPr id="9" name="Picture 3" descr="C:\Users\user\Desktop\bible-Sunlight.jpg"/>
          <p:cNvPicPr>
            <a:picLocks noChangeAspect="1" noChangeArrowheads="1"/>
          </p:cNvPicPr>
          <p:nvPr/>
        </p:nvPicPr>
        <p:blipFill>
          <a:blip r:embed="rId2" cstate="print"/>
          <a:srcRect t="62264"/>
          <a:stretch>
            <a:fillRect/>
          </a:stretch>
        </p:blipFill>
        <p:spPr bwMode="auto">
          <a:xfrm>
            <a:off x="1676401" y="755169"/>
            <a:ext cx="5791199" cy="1318044"/>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2996148"/>
            <a:ext cx="8839200" cy="3785652"/>
          </a:xfrm>
          <a:prstGeom prst="rect">
            <a:avLst/>
          </a:prstGeom>
          <a:noFill/>
        </p:spPr>
        <p:txBody>
          <a:bodyPr wrap="square" rtlCol="0">
            <a:spAutoFit/>
          </a:bodyPr>
          <a:lstStyle/>
          <a:p>
            <a:pPr algn="just"/>
            <a:r>
              <a:rPr lang="en-US" sz="3000" dirty="0">
                <a:latin typeface="Arial Narrow" pitchFamily="34" charset="0"/>
                <a:cs typeface="Times New Roman" pitchFamily="18" charset="0"/>
              </a:rPr>
              <a:t>	Every one, who hears the word of God and acts on them, will be like a wise man who built his house on a rock (Mt. 7:24). </a:t>
            </a:r>
            <a:r>
              <a:rPr lang="en-US" sz="3000" dirty="0">
                <a:solidFill>
                  <a:srgbClr val="FF0000"/>
                </a:solidFill>
                <a:latin typeface="Arial Narrow" pitchFamily="34" charset="0"/>
                <a:cs typeface="Times New Roman" pitchFamily="18" charset="0"/>
              </a:rPr>
              <a:t>He  can overcome any  dilemma  with  </a:t>
            </a:r>
            <a:r>
              <a:rPr lang="en-US" sz="3000" dirty="0" err="1">
                <a:solidFill>
                  <a:srgbClr val="FF0000"/>
                </a:solidFill>
                <a:latin typeface="Arial Narrow" pitchFamily="34" charset="0"/>
                <a:cs typeface="Times New Roman" pitchFamily="18" charset="0"/>
              </a:rPr>
              <a:t>valour</a:t>
            </a:r>
            <a:r>
              <a:rPr lang="en-US" sz="3000" dirty="0">
                <a:solidFill>
                  <a:srgbClr val="FF0000"/>
                </a:solidFill>
                <a:latin typeface="Arial Narrow" pitchFamily="34" charset="0"/>
                <a:cs typeface="Times New Roman" pitchFamily="18" charset="0"/>
              </a:rPr>
              <a:t>.  That  the Lord is the strength, light and fortress  will   deepen  in   him </a:t>
            </a:r>
            <a:r>
              <a:rPr lang="en-US" sz="3000" dirty="0">
                <a:latin typeface="Arial Narrow" pitchFamily="34" charset="0"/>
                <a:cs typeface="Times New Roman" pitchFamily="18" charset="0"/>
              </a:rPr>
              <a:t>(Ps.31:2-3).In adverse circumstances, the word of God would impart strength and inspiration. As it is said in the book of </a:t>
            </a:r>
            <a:r>
              <a:rPr lang="en-US" sz="3000" dirty="0" err="1">
                <a:latin typeface="Arial Narrow" pitchFamily="34" charset="0"/>
                <a:cs typeface="Times New Roman" pitchFamily="18" charset="0"/>
              </a:rPr>
              <a:t>Maccabees</a:t>
            </a:r>
            <a:r>
              <a:rPr lang="en-US" sz="3000" dirty="0">
                <a:latin typeface="Arial Narrow" pitchFamily="34" charset="0"/>
                <a:cs typeface="Times New Roman" pitchFamily="18" charset="0"/>
              </a:rPr>
              <a:t>: </a:t>
            </a:r>
            <a:r>
              <a:rPr lang="en-US" sz="3000" dirty="0">
                <a:solidFill>
                  <a:srgbClr val="FF0000"/>
                </a:solidFill>
                <a:latin typeface="Arial Narrow" pitchFamily="34" charset="0"/>
                <a:cs typeface="Times New Roman" pitchFamily="18" charset="0"/>
              </a:rPr>
              <a:t>“…we have as encouragement the Holy Books that are in our hands</a:t>
            </a:r>
            <a:r>
              <a:rPr lang="en-US" sz="3000" dirty="0">
                <a:latin typeface="Arial Narrow" pitchFamily="34" charset="0"/>
                <a:cs typeface="Times New Roman" pitchFamily="18" charset="0"/>
              </a:rPr>
              <a:t>  (1 Macc. 12:9).</a:t>
            </a:r>
          </a:p>
        </p:txBody>
      </p:sp>
      <p:pic>
        <p:nvPicPr>
          <p:cNvPr id="5122" name="Picture 2" descr="C:\Users\user\Desktop\Bitmap in Lesson8.cdr.jpg"/>
          <p:cNvPicPr>
            <a:picLocks noChangeAspect="1" noChangeArrowheads="1"/>
          </p:cNvPicPr>
          <p:nvPr/>
        </p:nvPicPr>
        <p:blipFill>
          <a:blip r:embed="rId2" cstate="print"/>
          <a:srcRect/>
          <a:stretch>
            <a:fillRect/>
          </a:stretch>
        </p:blipFill>
        <p:spPr bwMode="auto">
          <a:xfrm>
            <a:off x="1828800" y="0"/>
            <a:ext cx="5402429" cy="2895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3" descr="C:\Users\user\Desktop\bible-Sunlight.jpg"/>
          <p:cNvPicPr>
            <a:picLocks noChangeAspect="1" noChangeArrowheads="1"/>
          </p:cNvPicPr>
          <p:nvPr/>
        </p:nvPicPr>
        <p:blipFill>
          <a:blip r:embed="rId2" cstate="print"/>
          <a:srcRect t="62264"/>
          <a:stretch>
            <a:fillRect/>
          </a:stretch>
        </p:blipFill>
        <p:spPr bwMode="auto">
          <a:xfrm>
            <a:off x="0" y="0"/>
            <a:ext cx="3657600" cy="1600200"/>
          </a:xfrm>
          <a:prstGeom prst="rect">
            <a:avLst/>
          </a:prstGeom>
          <a:noFill/>
        </p:spPr>
      </p:pic>
      <p:sp>
        <p:nvSpPr>
          <p:cNvPr id="6" name="TextBox 5"/>
          <p:cNvSpPr txBox="1"/>
          <p:nvPr/>
        </p:nvSpPr>
        <p:spPr>
          <a:xfrm>
            <a:off x="228600" y="1828800"/>
            <a:ext cx="8686800" cy="4893647"/>
          </a:xfrm>
          <a:prstGeom prst="rect">
            <a:avLst/>
          </a:prstGeom>
          <a:noFill/>
        </p:spPr>
        <p:txBody>
          <a:bodyPr wrap="square" rtlCol="0">
            <a:spAutoFit/>
          </a:bodyPr>
          <a:lstStyle/>
          <a:p>
            <a:pPr algn="just"/>
            <a:r>
              <a:rPr lang="en-US" sz="2600" dirty="0">
                <a:latin typeface="Arial Narrow" pitchFamily="34" charset="0"/>
                <a:cs typeface="Times New Roman" pitchFamily="18" charset="0"/>
              </a:rPr>
              <a:t>	</a:t>
            </a:r>
            <a:r>
              <a:rPr lang="en-US" sz="2600" dirty="0">
                <a:solidFill>
                  <a:srgbClr val="00B0F0"/>
                </a:solidFill>
                <a:latin typeface="Arial Narrow" pitchFamily="34" charset="0"/>
                <a:cs typeface="Times New Roman" pitchFamily="18" charset="0"/>
              </a:rPr>
              <a:t>“If you continue in my word, you are truly my disciples” </a:t>
            </a:r>
            <a:r>
              <a:rPr lang="en-US" sz="2600" dirty="0">
                <a:latin typeface="Arial Narrow" pitchFamily="34" charset="0"/>
                <a:cs typeface="Times New Roman" pitchFamily="18" charset="0"/>
              </a:rPr>
              <a:t>(Jn. 8:31). To become the true disciples of Jesus we must be rooted in the word of God. Jesus wished that his disciples should he filled with the Word. Often he exhorts his disciples to listen to his words. A true disciple fulfils the wish of his master; the disciple of Jesus should know his wish. God reveals His wish through the sacred word; the word of God is the wish of God about man.</a:t>
            </a:r>
          </a:p>
          <a:p>
            <a:pPr algn="just"/>
            <a:r>
              <a:rPr lang="en-US" sz="2600" dirty="0">
                <a:latin typeface="Arial Narrow" pitchFamily="34" charset="0"/>
                <a:cs typeface="Times New Roman" pitchFamily="18" charset="0"/>
              </a:rPr>
              <a:t>	The discipleship of Jesus is a sharing of his individuality. A life according to his teachings is real discipleship. We must realize this discipleship through our ordinary life and activities. Jesus said: </a:t>
            </a:r>
            <a:r>
              <a:rPr lang="en-US" sz="2600" dirty="0">
                <a:solidFill>
                  <a:srgbClr val="FF0000"/>
                </a:solidFill>
                <a:latin typeface="Arial Narrow" pitchFamily="34" charset="0"/>
                <a:cs typeface="Times New Roman" pitchFamily="18" charset="0"/>
              </a:rPr>
              <a:t>“Not everyone who says to me, Lord, Lord, will enter the kingdom of heaven” </a:t>
            </a:r>
            <a:r>
              <a:rPr lang="en-US" sz="2600" dirty="0">
                <a:latin typeface="Arial Narrow" pitchFamily="34" charset="0"/>
                <a:cs typeface="Times New Roman" pitchFamily="18" charset="0"/>
              </a:rPr>
              <a:t>(Mt. 7: 21). </a:t>
            </a:r>
          </a:p>
        </p:txBody>
      </p:sp>
      <p:sp>
        <p:nvSpPr>
          <p:cNvPr id="5" name="TextBox 4"/>
          <p:cNvSpPr txBox="1"/>
          <p:nvPr/>
        </p:nvSpPr>
        <p:spPr>
          <a:xfrm>
            <a:off x="3657600" y="228600"/>
            <a:ext cx="5486400" cy="1169551"/>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THE WORD OF GOD AND DISCIPLESHIP</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3" descr="C:\Users\user\Desktop\bible-Sunlight.jpg"/>
          <p:cNvPicPr>
            <a:picLocks noChangeAspect="1" noChangeArrowheads="1"/>
          </p:cNvPicPr>
          <p:nvPr/>
        </p:nvPicPr>
        <p:blipFill>
          <a:blip r:embed="rId2" cstate="print">
            <a:lum bright="70000" contrast="-70000"/>
          </a:blip>
          <a:srcRect t="62264"/>
          <a:stretch>
            <a:fillRect/>
          </a:stretch>
        </p:blipFill>
        <p:spPr bwMode="auto">
          <a:xfrm>
            <a:off x="0" y="0"/>
            <a:ext cx="9144000" cy="2971800"/>
          </a:xfrm>
          <a:prstGeom prst="rect">
            <a:avLst/>
          </a:prstGeom>
          <a:noFill/>
        </p:spPr>
      </p:pic>
      <p:sp>
        <p:nvSpPr>
          <p:cNvPr id="7" name="TextBox 6"/>
          <p:cNvSpPr txBox="1"/>
          <p:nvPr/>
        </p:nvSpPr>
        <p:spPr>
          <a:xfrm>
            <a:off x="228600" y="3012281"/>
            <a:ext cx="8686800" cy="3693319"/>
          </a:xfrm>
          <a:prstGeom prst="rect">
            <a:avLst/>
          </a:prstGeom>
          <a:noFill/>
        </p:spPr>
        <p:txBody>
          <a:bodyPr wrap="square" rtlCol="0">
            <a:spAutoFit/>
          </a:bodyPr>
          <a:lstStyle/>
          <a:p>
            <a:pPr algn="just"/>
            <a:r>
              <a:rPr lang="en-US" sz="2600" dirty="0">
                <a:latin typeface="Arial Narrow" pitchFamily="34" charset="0"/>
                <a:cs typeface="Times New Roman" pitchFamily="18" charset="0"/>
              </a:rPr>
              <a:t>	We come across many individuals converted with the word of God. </a:t>
            </a:r>
            <a:r>
              <a:rPr lang="en-US" sz="2600" dirty="0" err="1">
                <a:solidFill>
                  <a:srgbClr val="00B0F0"/>
                </a:solidFill>
                <a:latin typeface="Arial Narrow" pitchFamily="34" charset="0"/>
                <a:cs typeface="Times New Roman" pitchFamily="18" charset="0"/>
              </a:rPr>
              <a:t>Zacchaeus</a:t>
            </a:r>
            <a:r>
              <a:rPr lang="en-US" sz="2600" dirty="0">
                <a:solidFill>
                  <a:srgbClr val="00B0F0"/>
                </a:solidFill>
                <a:latin typeface="Arial Narrow" pitchFamily="34" charset="0"/>
                <a:cs typeface="Times New Roman" pitchFamily="18" charset="0"/>
              </a:rPr>
              <a:t> who met Jesus and heard his words received Jesus not only in his house but in his heart as well. His contact with Jesus transformed him to a new person. </a:t>
            </a:r>
            <a:r>
              <a:rPr lang="en-US" sz="2600" dirty="0">
                <a:latin typeface="Arial Narrow" pitchFamily="34" charset="0"/>
                <a:cs typeface="Times New Roman" pitchFamily="18" charset="0"/>
              </a:rPr>
              <a:t>He paid back four-fold of what he defrauded others of their possessions; and half of his wealth was given to the poor. Thus he gave proof for the renewal of his life (</a:t>
            </a:r>
            <a:r>
              <a:rPr lang="en-US" sz="2600" dirty="0" err="1">
                <a:latin typeface="Arial Narrow" pitchFamily="34" charset="0"/>
                <a:cs typeface="Times New Roman" pitchFamily="18" charset="0"/>
              </a:rPr>
              <a:t>Lk</a:t>
            </a:r>
            <a:r>
              <a:rPr lang="en-US" sz="2600" dirty="0">
                <a:latin typeface="Arial Narrow" pitchFamily="34" charset="0"/>
                <a:cs typeface="Times New Roman" pitchFamily="18" charset="0"/>
              </a:rPr>
              <a:t>. 19:1-10). Having met God, the Word, the Samaritan woman could enter into a new life. She became a missionary who led a whole town to Jesus (Jn. 4:1-42).</a:t>
            </a:r>
            <a:endParaRPr lang="en-US" sz="2600" dirty="0">
              <a:solidFill>
                <a:srgbClr val="FF0000"/>
              </a:solidFill>
              <a:latin typeface="Arial Narrow" pitchFamily="34" charset="0"/>
              <a:cs typeface="Times New Roman" pitchFamily="18" charset="0"/>
            </a:endParaRPr>
          </a:p>
        </p:txBody>
      </p:sp>
      <p:sp>
        <p:nvSpPr>
          <p:cNvPr id="5" name="TextBox 4"/>
          <p:cNvSpPr txBox="1"/>
          <p:nvPr/>
        </p:nvSpPr>
        <p:spPr>
          <a:xfrm>
            <a:off x="3276600" y="730240"/>
            <a:ext cx="5867400" cy="1708160"/>
          </a:xfrm>
          <a:prstGeom prst="rect">
            <a:avLst/>
          </a:prstGeom>
          <a:noFill/>
        </p:spPr>
        <p:txBody>
          <a:bodyPr wrap="square" rtlCol="0">
            <a:spAutoFit/>
          </a:bodyPr>
          <a:lstStyle/>
          <a:p>
            <a:pPr algn="ctr"/>
            <a:r>
              <a:rPr lang="en-US" sz="3500" b="1" dirty="0">
                <a:solidFill>
                  <a:srgbClr val="FF00FF"/>
                </a:solidFill>
                <a:latin typeface="Cooper Std Black" pitchFamily="18" charset="0"/>
                <a:cs typeface="Times New Roman" pitchFamily="18" charset="0"/>
              </a:rPr>
              <a:t>THE WORD OF GOD LEADS TO CONVERSION</a:t>
            </a:r>
          </a:p>
        </p:txBody>
      </p:sp>
      <p:pic>
        <p:nvPicPr>
          <p:cNvPr id="6146" name="Picture 2" descr="C:\Users\user\Desktop\Bitmap in Lesson8.cdr.jpg"/>
          <p:cNvPicPr>
            <a:picLocks noChangeAspect="1" noChangeArrowheads="1"/>
          </p:cNvPicPr>
          <p:nvPr/>
        </p:nvPicPr>
        <p:blipFill>
          <a:blip r:embed="rId3" cstate="print"/>
          <a:srcRect/>
          <a:stretch>
            <a:fillRect/>
          </a:stretch>
        </p:blipFill>
        <p:spPr bwMode="auto">
          <a:xfrm>
            <a:off x="0" y="0"/>
            <a:ext cx="3316355" cy="2895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1400</TotalTime>
  <Words>287</Words>
  <Application>Microsoft Office PowerPoint</Application>
  <PresentationFormat>On-screen Show (4:3)</PresentationFormat>
  <Paragraphs>68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LET US READ AND MEDITATE  THE WORD OF GOD </vt:lpstr>
      <vt:lpstr>A Verse to Remember</vt:lpstr>
      <vt:lpstr>Let us Pray</vt:lpstr>
      <vt:lpstr>My Resolution</vt:lpstr>
      <vt:lpstr>Teachings of the Fathers of the Church </vt:lpstr>
      <vt:lpstr>Questions</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360</cp:revision>
  <dcterms:created xsi:type="dcterms:W3CDTF">2009-12-14T09:57:33Z</dcterms:created>
  <dcterms:modified xsi:type="dcterms:W3CDTF">2015-10-22T06:22:20Z</dcterms:modified>
</cp:coreProperties>
</file>